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9" r:id="rId2"/>
    <p:sldId id="260" r:id="rId3"/>
    <p:sldId id="273" r:id="rId4"/>
    <p:sldId id="262" r:id="rId5"/>
    <p:sldId id="267" r:id="rId6"/>
    <p:sldId id="258" r:id="rId7"/>
    <p:sldId id="288" r:id="rId8"/>
    <p:sldId id="291" r:id="rId9"/>
    <p:sldId id="297" r:id="rId10"/>
    <p:sldId id="284" r:id="rId11"/>
    <p:sldId id="270" r:id="rId12"/>
    <p:sldId id="268" r:id="rId13"/>
    <p:sldId id="269" r:id="rId14"/>
    <p:sldId id="285" r:id="rId15"/>
    <p:sldId id="287" r:id="rId16"/>
    <p:sldId id="299" r:id="rId17"/>
    <p:sldId id="264" r:id="rId18"/>
    <p:sldId id="274" r:id="rId19"/>
    <p:sldId id="256" r:id="rId20"/>
    <p:sldId id="272" r:id="rId21"/>
    <p:sldId id="280" r:id="rId22"/>
    <p:sldId id="292" r:id="rId23"/>
    <p:sldId id="279" r:id="rId24"/>
    <p:sldId id="278" r:id="rId25"/>
    <p:sldId id="282" r:id="rId26"/>
    <p:sldId id="293" r:id="rId27"/>
    <p:sldId id="294" r:id="rId28"/>
    <p:sldId id="296" r:id="rId29"/>
    <p:sldId id="298" r:id="rId30"/>
    <p:sldId id="281" r:id="rId31"/>
    <p:sldId id="295" r:id="rId32"/>
    <p:sldId id="275" r:id="rId33"/>
    <p:sldId id="300" r:id="rId34"/>
    <p:sldId id="302" r:id="rId35"/>
    <p:sldId id="303" r:id="rId36"/>
    <p:sldId id="304" r:id="rId37"/>
    <p:sldId id="26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0"/>
    <p:restoredTop sz="86938"/>
  </p:normalViewPr>
  <p:slideViewPr>
    <p:cSldViewPr snapToGrid="0" snapToObjects="1">
      <p:cViewPr varScale="1">
        <p:scale>
          <a:sx n="107" d="100"/>
          <a:sy n="107" d="100"/>
        </p:scale>
        <p:origin x="736" y="16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A955C-2C67-B444-A115-484C3760AB94}"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US"/>
        </a:p>
      </dgm:t>
    </dgm:pt>
    <dgm:pt modelId="{3275033F-8318-8F44-AED4-1FA4A3408A07}">
      <dgm:prSet custT="1"/>
      <dgm:spPr>
        <a:solidFill>
          <a:srgbClr val="FF0000"/>
        </a:solidFill>
      </dgm:spPr>
      <dgm:t>
        <a:bodyPr lIns="0" tIns="0" rIns="0" bIns="0"/>
        <a:lstStyle/>
        <a:p>
          <a:r>
            <a:rPr lang="en-US" sz="1400" b="1" dirty="0"/>
            <a:t>Simulation &amp; Modeling</a:t>
          </a:r>
          <a:endParaRPr lang="en-US" sz="1400" dirty="0"/>
        </a:p>
      </dgm:t>
    </dgm:pt>
    <dgm:pt modelId="{21EC0007-14AE-9D46-A38E-38AE758BE346}" type="parTrans" cxnId="{1BAEA48F-0113-B24A-BC76-7E8E40607483}">
      <dgm:prSet/>
      <dgm:spPr/>
      <dgm:t>
        <a:bodyPr/>
        <a:lstStyle/>
        <a:p>
          <a:endParaRPr lang="en-US"/>
        </a:p>
      </dgm:t>
    </dgm:pt>
    <dgm:pt modelId="{FDFC2B6A-B11E-2C41-8ED6-6C17B728F703}" type="sibTrans" cxnId="{1BAEA48F-0113-B24A-BC76-7E8E40607483}">
      <dgm:prSet/>
      <dgm:spPr/>
      <dgm:t>
        <a:bodyPr/>
        <a:lstStyle/>
        <a:p>
          <a:endParaRPr lang="en-US"/>
        </a:p>
      </dgm:t>
    </dgm:pt>
    <dgm:pt modelId="{3FD7AB5B-6BDF-574B-A93D-6DE0329A1FF1}">
      <dgm:prSet custT="1"/>
      <dgm:spPr>
        <a:ln>
          <a:noFill/>
        </a:ln>
      </dgm:spPr>
      <dgm:t>
        <a:bodyPr/>
        <a:lstStyle/>
        <a:p>
          <a:r>
            <a:rPr lang="en-US" sz="1400" dirty="0"/>
            <a:t>Test with different device parameters</a:t>
          </a:r>
        </a:p>
      </dgm:t>
    </dgm:pt>
    <dgm:pt modelId="{57F8EC9A-1647-314C-A3CC-A4F09D4CCECC}" type="parTrans" cxnId="{B82CB867-C3B5-5D4E-B4AE-B144D7AD94E1}">
      <dgm:prSet/>
      <dgm:spPr/>
      <dgm:t>
        <a:bodyPr/>
        <a:lstStyle/>
        <a:p>
          <a:endParaRPr lang="en-US"/>
        </a:p>
      </dgm:t>
    </dgm:pt>
    <dgm:pt modelId="{85756D7A-F816-214D-8E1E-324DE35C8AC9}" type="sibTrans" cxnId="{B82CB867-C3B5-5D4E-B4AE-B144D7AD94E1}">
      <dgm:prSet/>
      <dgm:spPr/>
      <dgm:t>
        <a:bodyPr/>
        <a:lstStyle/>
        <a:p>
          <a:endParaRPr lang="en-US"/>
        </a:p>
      </dgm:t>
    </dgm:pt>
    <dgm:pt modelId="{85645057-EEED-EC45-A315-B76896E7388D}">
      <dgm:prSet custT="1"/>
      <dgm:spPr>
        <a:ln>
          <a:noFill/>
        </a:ln>
      </dgm:spPr>
      <dgm:t>
        <a:bodyPr/>
        <a:lstStyle/>
        <a:p>
          <a:r>
            <a:rPr lang="en-US" sz="1400" dirty="0"/>
            <a:t>Test with different device models with varying levels of sophistication</a:t>
          </a:r>
        </a:p>
      </dgm:t>
    </dgm:pt>
    <dgm:pt modelId="{E461706D-83CB-174F-91DE-E4D160DF87FF}" type="parTrans" cxnId="{E0606B35-5193-5E45-8A58-8AB772D362C3}">
      <dgm:prSet/>
      <dgm:spPr/>
      <dgm:t>
        <a:bodyPr/>
        <a:lstStyle/>
        <a:p>
          <a:endParaRPr lang="en-US"/>
        </a:p>
      </dgm:t>
    </dgm:pt>
    <dgm:pt modelId="{02D0C932-91A5-6541-8992-62A194C28B99}" type="sibTrans" cxnId="{E0606B35-5193-5E45-8A58-8AB772D362C3}">
      <dgm:prSet/>
      <dgm:spPr/>
      <dgm:t>
        <a:bodyPr/>
        <a:lstStyle/>
        <a:p>
          <a:endParaRPr lang="en-US"/>
        </a:p>
      </dgm:t>
    </dgm:pt>
    <dgm:pt modelId="{7AFE630D-D3F6-1E41-9D1E-9152F4BBA3B9}">
      <dgm:prSet custT="1"/>
      <dgm:spPr>
        <a:ln>
          <a:noFill/>
        </a:ln>
      </dgm:spPr>
      <dgm:t>
        <a:bodyPr/>
        <a:lstStyle/>
        <a:p>
          <a:r>
            <a:rPr lang="en-US" sz="1400" dirty="0">
              <a:solidFill>
                <a:srgbClr val="002060"/>
              </a:solidFill>
            </a:rPr>
            <a:t>Simulate NEM relay behavior using FEA tool</a:t>
          </a:r>
        </a:p>
      </dgm:t>
    </dgm:pt>
    <dgm:pt modelId="{3DB1075C-3629-A146-977E-7A5743CE3018}" type="parTrans" cxnId="{58E11D19-16BD-F644-93FB-8D288F27A12A}">
      <dgm:prSet/>
      <dgm:spPr/>
      <dgm:t>
        <a:bodyPr/>
        <a:lstStyle/>
        <a:p>
          <a:endParaRPr lang="en-US"/>
        </a:p>
      </dgm:t>
    </dgm:pt>
    <dgm:pt modelId="{7D8F0B67-9493-714D-94E0-3D7F69B37587}" type="sibTrans" cxnId="{58E11D19-16BD-F644-93FB-8D288F27A12A}">
      <dgm:prSet/>
      <dgm:spPr/>
      <dgm:t>
        <a:bodyPr/>
        <a:lstStyle/>
        <a:p>
          <a:endParaRPr lang="en-US"/>
        </a:p>
      </dgm:t>
    </dgm:pt>
    <dgm:pt modelId="{8E6C742C-5190-044A-8F73-65BAF580A638}">
      <dgm:prSet custT="1"/>
      <dgm:spPr>
        <a:ln>
          <a:noFill/>
        </a:ln>
      </dgm:spPr>
      <dgm:t>
        <a:bodyPr/>
        <a:lstStyle/>
        <a:p>
          <a:r>
            <a:rPr lang="en-US" sz="1400" dirty="0">
              <a:solidFill>
                <a:srgbClr val="002060"/>
              </a:solidFill>
            </a:rPr>
            <a:t>Optimize shape of NEM relays using FEA tool</a:t>
          </a:r>
        </a:p>
      </dgm:t>
    </dgm:pt>
    <dgm:pt modelId="{2607B348-FB57-B64B-8B20-4857AD972C3A}" type="parTrans" cxnId="{80F5A7AC-76E5-2341-B381-C21730A55C82}">
      <dgm:prSet/>
      <dgm:spPr/>
      <dgm:t>
        <a:bodyPr/>
        <a:lstStyle/>
        <a:p>
          <a:endParaRPr lang="en-US"/>
        </a:p>
      </dgm:t>
    </dgm:pt>
    <dgm:pt modelId="{F1B5E402-E614-154D-B801-A110C396A8E9}" type="sibTrans" cxnId="{80F5A7AC-76E5-2341-B381-C21730A55C82}">
      <dgm:prSet/>
      <dgm:spPr/>
      <dgm:t>
        <a:bodyPr/>
        <a:lstStyle/>
        <a:p>
          <a:endParaRPr lang="en-US"/>
        </a:p>
      </dgm:t>
    </dgm:pt>
    <dgm:pt modelId="{8BF5357A-50CB-A849-AB10-1A1D5D491F6A}">
      <dgm:prSet custT="1"/>
      <dgm:spPr>
        <a:ln>
          <a:noFill/>
        </a:ln>
      </dgm:spPr>
      <dgm:t>
        <a:bodyPr/>
        <a:lstStyle/>
        <a:p>
          <a:r>
            <a:rPr lang="en-US" sz="1400" dirty="0">
              <a:solidFill>
                <a:srgbClr val="002060"/>
              </a:solidFill>
            </a:rPr>
            <a:t>Predict NEM relay stiction and contact resistance</a:t>
          </a:r>
        </a:p>
      </dgm:t>
    </dgm:pt>
    <dgm:pt modelId="{2177F583-145D-6740-8E17-3A9ED9FD510F}" type="parTrans" cxnId="{97A2298D-13FC-A949-BD9E-F69BBBE762F4}">
      <dgm:prSet/>
      <dgm:spPr/>
      <dgm:t>
        <a:bodyPr/>
        <a:lstStyle/>
        <a:p>
          <a:endParaRPr lang="en-US"/>
        </a:p>
      </dgm:t>
    </dgm:pt>
    <dgm:pt modelId="{905E16C7-7B92-1B42-AFE8-342E903C2FE8}" type="sibTrans" cxnId="{97A2298D-13FC-A949-BD9E-F69BBBE762F4}">
      <dgm:prSet/>
      <dgm:spPr/>
      <dgm:t>
        <a:bodyPr/>
        <a:lstStyle/>
        <a:p>
          <a:endParaRPr lang="en-US"/>
        </a:p>
      </dgm:t>
    </dgm:pt>
    <dgm:pt modelId="{3E09A39F-89ED-A44E-8387-46B38BA79B46}">
      <dgm:prSet custT="1"/>
      <dgm:spPr>
        <a:ln>
          <a:noFill/>
        </a:ln>
      </dgm:spPr>
      <dgm:t>
        <a:bodyPr/>
        <a:lstStyle/>
        <a:p>
          <a:r>
            <a:rPr lang="en-US" sz="1400" dirty="0">
              <a:solidFill>
                <a:srgbClr val="002060"/>
              </a:solidFill>
            </a:rPr>
            <a:t>More advanced NEM relay model: calibrate to experimental data too</a:t>
          </a:r>
        </a:p>
      </dgm:t>
    </dgm:pt>
    <dgm:pt modelId="{C086CA8B-14F3-C442-AE3C-07DAE814FFA2}" type="parTrans" cxnId="{04B91D7C-38BD-9D40-9FB4-8FCAEC5D9740}">
      <dgm:prSet/>
      <dgm:spPr/>
      <dgm:t>
        <a:bodyPr/>
        <a:lstStyle/>
        <a:p>
          <a:endParaRPr lang="en-US"/>
        </a:p>
      </dgm:t>
    </dgm:pt>
    <dgm:pt modelId="{9FAC96C4-625F-5448-AD03-875489727497}" type="sibTrans" cxnId="{04B91D7C-38BD-9D40-9FB4-8FCAEC5D9740}">
      <dgm:prSet/>
      <dgm:spPr/>
      <dgm:t>
        <a:bodyPr/>
        <a:lstStyle/>
        <a:p>
          <a:endParaRPr lang="en-US"/>
        </a:p>
      </dgm:t>
    </dgm:pt>
    <dgm:pt modelId="{A279106B-51D2-4242-A2C1-B724C7D8ACD0}">
      <dgm:prSet custT="1"/>
      <dgm:spPr>
        <a:solidFill>
          <a:schemeClr val="accent2"/>
        </a:solidFill>
      </dgm:spPr>
      <dgm:t>
        <a:bodyPr lIns="0" tIns="0" rIns="0" bIns="0"/>
        <a:lstStyle/>
        <a:p>
          <a:r>
            <a:rPr lang="en-US" sz="1400" b="1" dirty="0"/>
            <a:t>VLSI Design</a:t>
          </a:r>
          <a:endParaRPr lang="en-US" sz="1400" dirty="0"/>
        </a:p>
      </dgm:t>
    </dgm:pt>
    <dgm:pt modelId="{30426B67-C887-A640-B8B4-A8EC69ECA537}" type="parTrans" cxnId="{A7075AEC-1C64-8D45-8297-82CE9647762E}">
      <dgm:prSet/>
      <dgm:spPr/>
      <dgm:t>
        <a:bodyPr/>
        <a:lstStyle/>
        <a:p>
          <a:endParaRPr lang="en-US"/>
        </a:p>
      </dgm:t>
    </dgm:pt>
    <dgm:pt modelId="{B897B60C-4F6B-C147-A321-D6E1096AA4F6}" type="sibTrans" cxnId="{A7075AEC-1C64-8D45-8297-82CE9647762E}">
      <dgm:prSet/>
      <dgm:spPr/>
      <dgm:t>
        <a:bodyPr/>
        <a:lstStyle/>
        <a:p>
          <a:endParaRPr lang="en-US"/>
        </a:p>
      </dgm:t>
    </dgm:pt>
    <dgm:pt modelId="{89922C71-0C21-774B-ABE1-D986A94A1CFD}">
      <dgm:prSet custT="1"/>
      <dgm:spPr>
        <a:ln>
          <a:noFill/>
        </a:ln>
      </dgm:spPr>
      <dgm:t>
        <a:bodyPr/>
        <a:lstStyle/>
        <a:p>
          <a:r>
            <a:rPr lang="en-US" sz="1400" dirty="0">
              <a:highlight>
                <a:srgbClr val="FFFF00"/>
              </a:highlight>
            </a:rPr>
            <a:t>Make standard cells with different bit widths and estimate properties (V</a:t>
          </a:r>
          <a:r>
            <a:rPr lang="en-US" sz="1400" baseline="-25000" dirty="0">
              <a:highlight>
                <a:srgbClr val="FFFF00"/>
              </a:highlight>
            </a:rPr>
            <a:t>po</a:t>
          </a:r>
          <a:r>
            <a:rPr lang="en-US" sz="1400" baseline="0" dirty="0">
              <a:highlight>
                <a:srgbClr val="FFFF00"/>
              </a:highlight>
            </a:rPr>
            <a:t>,</a:t>
          </a:r>
          <a:r>
            <a:rPr lang="en-US" sz="1400" dirty="0">
              <a:highlight>
                <a:srgbClr val="FFFF00"/>
              </a:highlight>
            </a:rPr>
            <a:t> V</a:t>
          </a:r>
          <a:r>
            <a:rPr lang="en-US" sz="1400" baseline="-25000" dirty="0">
              <a:highlight>
                <a:srgbClr val="FFFF00"/>
              </a:highlight>
            </a:rPr>
            <a:t>po</a:t>
          </a:r>
          <a:r>
            <a:rPr lang="en-US" sz="1400" baseline="0" dirty="0">
              <a:highlight>
                <a:srgbClr val="FFFF00"/>
              </a:highlight>
            </a:rPr>
            <a:t>,</a:t>
          </a:r>
          <a:r>
            <a:rPr lang="en-US" sz="1400" dirty="0">
              <a:highlight>
                <a:srgbClr val="FFFF00"/>
              </a:highlight>
            </a:rPr>
            <a:t> endurance, etc.)</a:t>
          </a:r>
        </a:p>
      </dgm:t>
    </dgm:pt>
    <dgm:pt modelId="{7076E6F6-D3E8-AF40-8E99-A50BC3D89FF7}" type="parTrans" cxnId="{918CE976-DD3A-3240-B495-A7EAAE604477}">
      <dgm:prSet/>
      <dgm:spPr/>
      <dgm:t>
        <a:bodyPr/>
        <a:lstStyle/>
        <a:p>
          <a:endParaRPr lang="en-US"/>
        </a:p>
      </dgm:t>
    </dgm:pt>
    <dgm:pt modelId="{48BEE10B-F281-EE40-B9F6-076198F4030F}" type="sibTrans" cxnId="{918CE976-DD3A-3240-B495-A7EAAE604477}">
      <dgm:prSet/>
      <dgm:spPr/>
      <dgm:t>
        <a:bodyPr/>
        <a:lstStyle/>
        <a:p>
          <a:endParaRPr lang="en-US"/>
        </a:p>
      </dgm:t>
    </dgm:pt>
    <dgm:pt modelId="{7B41FA6A-3B76-DB47-BD15-BC8CC8126917}">
      <dgm:prSet custT="1"/>
      <dgm:spPr>
        <a:ln>
          <a:noFill/>
        </a:ln>
      </dgm:spPr>
      <dgm:t>
        <a:bodyPr/>
        <a:lstStyle/>
        <a:p>
          <a:r>
            <a:rPr lang="en-US" sz="1400" dirty="0">
              <a:highlight>
                <a:srgbClr val="FFFF00"/>
              </a:highlight>
            </a:rPr>
            <a:t>PnR to build switch boxes and connections boxes</a:t>
          </a:r>
        </a:p>
      </dgm:t>
    </dgm:pt>
    <dgm:pt modelId="{22A7B496-BB67-8748-8692-C9B8C33360BB}" type="parTrans" cxnId="{C5C6E4AD-8A06-4A4D-88F4-2A8128A6E6DE}">
      <dgm:prSet/>
      <dgm:spPr/>
      <dgm:t>
        <a:bodyPr/>
        <a:lstStyle/>
        <a:p>
          <a:endParaRPr lang="en-US"/>
        </a:p>
      </dgm:t>
    </dgm:pt>
    <dgm:pt modelId="{EB297300-66ED-2B45-AC15-40B03AD1B237}" type="sibTrans" cxnId="{C5C6E4AD-8A06-4A4D-88F4-2A8128A6E6DE}">
      <dgm:prSet/>
      <dgm:spPr/>
      <dgm:t>
        <a:bodyPr/>
        <a:lstStyle/>
        <a:p>
          <a:endParaRPr lang="en-US"/>
        </a:p>
      </dgm:t>
    </dgm:pt>
    <dgm:pt modelId="{C88CE726-3FC4-764F-9682-8A346C0312F8}">
      <dgm:prSet custT="1"/>
      <dgm:spPr>
        <a:ln>
          <a:noFill/>
        </a:ln>
      </dgm:spPr>
      <dgm:t>
        <a:bodyPr/>
        <a:lstStyle/>
        <a:p>
          <a:r>
            <a:rPr lang="en-US" sz="1400" dirty="0"/>
            <a:t>Architectural analysis w/fully laid out blocks</a:t>
          </a:r>
        </a:p>
      </dgm:t>
    </dgm:pt>
    <dgm:pt modelId="{BAF62A01-F3A7-BC48-898A-FA2140742F74}" type="parTrans" cxnId="{00A60B4E-79B6-A042-A8A8-B5E078A80D62}">
      <dgm:prSet/>
      <dgm:spPr/>
      <dgm:t>
        <a:bodyPr/>
        <a:lstStyle/>
        <a:p>
          <a:endParaRPr lang="en-US"/>
        </a:p>
      </dgm:t>
    </dgm:pt>
    <dgm:pt modelId="{CD9BA4BB-C8B3-7940-913D-67B2AA320E6B}" type="sibTrans" cxnId="{00A60B4E-79B6-A042-A8A8-B5E078A80D62}">
      <dgm:prSet/>
      <dgm:spPr/>
      <dgm:t>
        <a:bodyPr/>
        <a:lstStyle/>
        <a:p>
          <a:endParaRPr lang="en-US"/>
        </a:p>
      </dgm:t>
    </dgm:pt>
    <dgm:pt modelId="{45FAC789-769C-1F44-9153-EBDCD93F32FA}">
      <dgm:prSet custT="1"/>
      <dgm:spPr/>
      <dgm:t>
        <a:bodyPr lIns="0" tIns="0" rIns="0" bIns="0"/>
        <a:lstStyle/>
        <a:p>
          <a:r>
            <a:rPr lang="en-US" sz="1400" b="1" dirty="0"/>
            <a:t>Architectural Analysis</a:t>
          </a:r>
          <a:endParaRPr lang="en-US" sz="1400" dirty="0"/>
        </a:p>
      </dgm:t>
    </dgm:pt>
    <dgm:pt modelId="{6A94EE7A-5320-AE4A-84F1-62A4CCCA1E81}" type="parTrans" cxnId="{A93FA78E-EC8C-9648-B173-921BC5D2FF15}">
      <dgm:prSet/>
      <dgm:spPr/>
      <dgm:t>
        <a:bodyPr/>
        <a:lstStyle/>
        <a:p>
          <a:endParaRPr lang="en-US"/>
        </a:p>
      </dgm:t>
    </dgm:pt>
    <dgm:pt modelId="{56425E3D-AC2D-D44C-B1B9-008B90DFE072}" type="sibTrans" cxnId="{A93FA78E-EC8C-9648-B173-921BC5D2FF15}">
      <dgm:prSet/>
      <dgm:spPr/>
      <dgm:t>
        <a:bodyPr/>
        <a:lstStyle/>
        <a:p>
          <a:endParaRPr lang="en-US"/>
        </a:p>
      </dgm:t>
    </dgm:pt>
    <dgm:pt modelId="{17732DF9-8558-1E44-BEFE-01207B0C74DC}">
      <dgm:prSet custT="1"/>
      <dgm:spPr>
        <a:ln>
          <a:noFill/>
        </a:ln>
      </dgm:spPr>
      <dgm:t>
        <a:bodyPr/>
        <a:lstStyle/>
        <a:p>
          <a:r>
            <a:rPr lang="en-US" sz="1400" dirty="0"/>
            <a:t>Calculate approximately what benefits are (area, energy, delay)</a:t>
          </a:r>
        </a:p>
      </dgm:t>
    </dgm:pt>
    <dgm:pt modelId="{DFD15FEB-696E-0549-96A9-F03474193797}" type="parTrans" cxnId="{46A5E545-9A8A-E246-9C62-8CAC3AD9AC86}">
      <dgm:prSet/>
      <dgm:spPr/>
      <dgm:t>
        <a:bodyPr/>
        <a:lstStyle/>
        <a:p>
          <a:endParaRPr lang="en-US"/>
        </a:p>
      </dgm:t>
    </dgm:pt>
    <dgm:pt modelId="{6F623A54-A368-644A-9861-CD638AC79192}" type="sibTrans" cxnId="{46A5E545-9A8A-E246-9C62-8CAC3AD9AC86}">
      <dgm:prSet/>
      <dgm:spPr/>
      <dgm:t>
        <a:bodyPr/>
        <a:lstStyle/>
        <a:p>
          <a:endParaRPr lang="en-US"/>
        </a:p>
      </dgm:t>
    </dgm:pt>
    <dgm:pt modelId="{14C6BB7E-E216-D049-BD93-A6E417CF977F}">
      <dgm:prSet custT="1"/>
      <dgm:spPr>
        <a:ln>
          <a:noFill/>
        </a:ln>
      </dgm:spPr>
      <dgm:t>
        <a:bodyPr/>
        <a:lstStyle/>
        <a:p>
          <a:r>
            <a:rPr lang="en-US" sz="1400" dirty="0"/>
            <a:t>Build a parametrized cost model for system components (average area/energy/delay cost, given switch box parameters, size of array, etc.)</a:t>
          </a:r>
        </a:p>
      </dgm:t>
    </dgm:pt>
    <dgm:pt modelId="{BA99D3B2-F40C-1045-B756-513213B5C651}" type="parTrans" cxnId="{F501B129-8AB9-A346-9E17-A66BAF8D3F28}">
      <dgm:prSet/>
      <dgm:spPr/>
      <dgm:t>
        <a:bodyPr/>
        <a:lstStyle/>
        <a:p>
          <a:endParaRPr lang="en-US"/>
        </a:p>
      </dgm:t>
    </dgm:pt>
    <dgm:pt modelId="{85CF7072-2BCC-4F4E-B250-4B257A837B01}" type="sibTrans" cxnId="{F501B129-8AB9-A346-9E17-A66BAF8D3F28}">
      <dgm:prSet/>
      <dgm:spPr/>
      <dgm:t>
        <a:bodyPr/>
        <a:lstStyle/>
        <a:p>
          <a:endParaRPr lang="en-US"/>
        </a:p>
      </dgm:t>
    </dgm:pt>
    <dgm:pt modelId="{9A7BBE43-6146-8640-BE61-80894BD1880D}">
      <dgm:prSet custT="1"/>
      <dgm:spPr>
        <a:solidFill>
          <a:srgbClr val="00B050"/>
        </a:solidFill>
      </dgm:spPr>
      <dgm:t>
        <a:bodyPr lIns="0" tIns="0" rIns="0" bIns="0"/>
        <a:lstStyle/>
        <a:p>
          <a:r>
            <a:rPr lang="en-US" sz="1400" b="1" dirty="0"/>
            <a:t>Fabrication &amp; Characterization</a:t>
          </a:r>
          <a:endParaRPr lang="en-US" sz="1400" dirty="0"/>
        </a:p>
      </dgm:t>
    </dgm:pt>
    <dgm:pt modelId="{78120809-A7B2-7940-862D-BCFA585B81F4}" type="parTrans" cxnId="{CEC7C599-42FE-F641-830F-9A83F46FF1D8}">
      <dgm:prSet/>
      <dgm:spPr/>
      <dgm:t>
        <a:bodyPr/>
        <a:lstStyle/>
        <a:p>
          <a:endParaRPr lang="en-US"/>
        </a:p>
      </dgm:t>
    </dgm:pt>
    <dgm:pt modelId="{68095A79-3553-C74B-8B06-E749DC5927D3}" type="sibTrans" cxnId="{CEC7C599-42FE-F641-830F-9A83F46FF1D8}">
      <dgm:prSet/>
      <dgm:spPr/>
      <dgm:t>
        <a:bodyPr/>
        <a:lstStyle/>
        <a:p>
          <a:endParaRPr lang="en-US"/>
        </a:p>
      </dgm:t>
    </dgm:pt>
    <dgm:pt modelId="{EFE8E2A9-435A-E042-AE1E-A86A9BFB9D1B}">
      <dgm:prSet custT="1"/>
      <dgm:spPr>
        <a:ln>
          <a:noFill/>
        </a:ln>
      </dgm:spPr>
      <dgm:t>
        <a:bodyPr/>
        <a:lstStyle/>
        <a:p>
          <a:r>
            <a:rPr lang="en-US" sz="1400" dirty="0"/>
            <a:t>Test dual-RRAM SET/RESET and voltage divider properties</a:t>
          </a:r>
        </a:p>
      </dgm:t>
    </dgm:pt>
    <dgm:pt modelId="{C2F2BE0F-D19A-3E42-B746-A959C52EA8D3}" type="parTrans" cxnId="{2392BE44-A7C4-4940-9E81-D24A291A01AF}">
      <dgm:prSet/>
      <dgm:spPr/>
      <dgm:t>
        <a:bodyPr/>
        <a:lstStyle/>
        <a:p>
          <a:endParaRPr lang="en-US"/>
        </a:p>
      </dgm:t>
    </dgm:pt>
    <dgm:pt modelId="{A61FDB28-5888-8B44-876E-810C5929F6D0}" type="sibTrans" cxnId="{2392BE44-A7C4-4940-9E81-D24A291A01AF}">
      <dgm:prSet/>
      <dgm:spPr/>
      <dgm:t>
        <a:bodyPr/>
        <a:lstStyle/>
        <a:p>
          <a:endParaRPr lang="en-US"/>
        </a:p>
      </dgm:t>
    </dgm:pt>
    <dgm:pt modelId="{162A7F35-C3BF-2D47-8BBD-F3DC0026059F}">
      <dgm:prSet custT="1"/>
      <dgm:spPr>
        <a:ln>
          <a:noFill/>
        </a:ln>
      </dgm:spPr>
      <dgm:t>
        <a:bodyPr/>
        <a:lstStyle/>
        <a:p>
          <a:r>
            <a:rPr lang="en-US" sz="1400" dirty="0"/>
            <a:t>Test crossbar array of dual-RRAM SET/RESET and voltage divider properties</a:t>
          </a:r>
        </a:p>
      </dgm:t>
    </dgm:pt>
    <dgm:pt modelId="{22B5BFD6-D78D-484E-B0AA-9E4EA78326FF}" type="parTrans" cxnId="{5C0DE360-2955-3F4D-B782-31026A39CA80}">
      <dgm:prSet/>
      <dgm:spPr/>
      <dgm:t>
        <a:bodyPr/>
        <a:lstStyle/>
        <a:p>
          <a:endParaRPr lang="en-US"/>
        </a:p>
      </dgm:t>
    </dgm:pt>
    <dgm:pt modelId="{610C2682-EEB2-0D41-92C8-39E91858A620}" type="sibTrans" cxnId="{5C0DE360-2955-3F4D-B782-31026A39CA80}">
      <dgm:prSet/>
      <dgm:spPr/>
      <dgm:t>
        <a:bodyPr/>
        <a:lstStyle/>
        <a:p>
          <a:endParaRPr lang="en-US"/>
        </a:p>
      </dgm:t>
    </dgm:pt>
    <dgm:pt modelId="{30239DC8-7AD5-DA46-BDAC-3FA332D5C70D}">
      <dgm:prSet custT="1"/>
      <dgm:spPr>
        <a:ln>
          <a:noFill/>
        </a:ln>
      </dgm:spPr>
      <dgm:t>
        <a:bodyPr/>
        <a:lstStyle/>
        <a:p>
          <a:r>
            <a:rPr lang="en-US" sz="1400" dirty="0"/>
            <a:t>Fabricate NEM relays with larger bit widths</a:t>
          </a:r>
        </a:p>
      </dgm:t>
    </dgm:pt>
    <dgm:pt modelId="{62C19CB3-DA24-A142-9E48-1C2E173C7DEC}" type="parTrans" cxnId="{6D0D8417-51C8-9046-AE48-B9EDC3BED569}">
      <dgm:prSet/>
      <dgm:spPr/>
      <dgm:t>
        <a:bodyPr/>
        <a:lstStyle/>
        <a:p>
          <a:endParaRPr lang="en-US"/>
        </a:p>
      </dgm:t>
    </dgm:pt>
    <dgm:pt modelId="{8E4A40D1-B31B-B343-AE75-CE848A450016}" type="sibTrans" cxnId="{6D0D8417-51C8-9046-AE48-B9EDC3BED569}">
      <dgm:prSet/>
      <dgm:spPr/>
      <dgm:t>
        <a:bodyPr/>
        <a:lstStyle/>
        <a:p>
          <a:endParaRPr lang="en-US"/>
        </a:p>
      </dgm:t>
    </dgm:pt>
    <dgm:pt modelId="{C7B0E62A-3697-9742-A0C3-83758134BDB8}">
      <dgm:prSet custT="1"/>
      <dgm:spPr>
        <a:ln>
          <a:noFill/>
        </a:ln>
      </dgm:spPr>
      <dgm:t>
        <a:bodyPr/>
        <a:lstStyle/>
        <a:p>
          <a:r>
            <a:rPr lang="en-US" sz="1400" b="0" dirty="0">
              <a:highlight>
                <a:srgbClr val="FFFF00"/>
              </a:highlight>
            </a:rPr>
            <a:t>Integration with AHA CGRA</a:t>
          </a:r>
        </a:p>
      </dgm:t>
    </dgm:pt>
    <dgm:pt modelId="{473AC12D-D62E-3042-95B0-65E4680DE51D}" type="parTrans" cxnId="{5C0DB773-7620-954F-875E-BA4C84A1CE85}">
      <dgm:prSet/>
      <dgm:spPr/>
      <dgm:t>
        <a:bodyPr/>
        <a:lstStyle/>
        <a:p>
          <a:endParaRPr lang="en-US"/>
        </a:p>
      </dgm:t>
    </dgm:pt>
    <dgm:pt modelId="{1CE434D8-B4C4-CD41-B8CE-EE62466CA848}" type="sibTrans" cxnId="{5C0DB773-7620-954F-875E-BA4C84A1CE85}">
      <dgm:prSet/>
      <dgm:spPr/>
      <dgm:t>
        <a:bodyPr/>
        <a:lstStyle/>
        <a:p>
          <a:endParaRPr lang="en-US"/>
        </a:p>
      </dgm:t>
    </dgm:pt>
    <dgm:pt modelId="{C955D028-0B8A-394D-93E6-C44B86FD65F9}">
      <dgm:prSet custT="1"/>
      <dgm:spPr>
        <a:ln>
          <a:noFill/>
        </a:ln>
      </dgm:spPr>
      <dgm:t>
        <a:bodyPr/>
        <a:lstStyle/>
        <a:p>
          <a:r>
            <a:rPr lang="en-US" sz="1400" dirty="0">
              <a:solidFill>
                <a:schemeClr val="bg2">
                  <a:lumMod val="50000"/>
                </a:schemeClr>
              </a:solidFill>
            </a:rPr>
            <a:t>Row/column drivers need to be simulated</a:t>
          </a:r>
        </a:p>
      </dgm:t>
    </dgm:pt>
    <dgm:pt modelId="{18FE3437-B5D5-9B4A-A0C2-E65BAE2175B4}" type="parTrans" cxnId="{A752A284-21CE-374A-9E04-B979EFF046ED}">
      <dgm:prSet/>
      <dgm:spPr/>
      <dgm:t>
        <a:bodyPr/>
        <a:lstStyle/>
        <a:p>
          <a:endParaRPr lang="en-US"/>
        </a:p>
      </dgm:t>
    </dgm:pt>
    <dgm:pt modelId="{078D69F8-B644-FD45-8BA8-3674E62AC141}" type="sibTrans" cxnId="{A752A284-21CE-374A-9E04-B979EFF046ED}">
      <dgm:prSet/>
      <dgm:spPr/>
      <dgm:t>
        <a:bodyPr/>
        <a:lstStyle/>
        <a:p>
          <a:endParaRPr lang="en-US"/>
        </a:p>
      </dgm:t>
    </dgm:pt>
    <dgm:pt modelId="{66C3F784-4110-FE45-A5E0-3AB6F977864C}">
      <dgm:prSet custT="1"/>
      <dgm:spPr>
        <a:ln>
          <a:noFill/>
        </a:ln>
      </dgm:spPr>
      <dgm:t>
        <a:bodyPr/>
        <a:lstStyle/>
        <a:p>
          <a:r>
            <a:rPr lang="en-US" sz="1400" dirty="0">
              <a:solidFill>
                <a:srgbClr val="002060"/>
              </a:solidFill>
            </a:rPr>
            <a:t>Predict NEM relay pull-in/pull-out voltages using models</a:t>
          </a:r>
        </a:p>
      </dgm:t>
    </dgm:pt>
    <dgm:pt modelId="{7E2CED30-6512-2549-863C-2C7A8785E15C}" type="parTrans" cxnId="{F64766CE-39D5-AE45-B798-3871B02677A9}">
      <dgm:prSet/>
      <dgm:spPr/>
      <dgm:t>
        <a:bodyPr/>
        <a:lstStyle/>
        <a:p>
          <a:endParaRPr lang="en-US"/>
        </a:p>
      </dgm:t>
    </dgm:pt>
    <dgm:pt modelId="{F339F069-D56A-984F-B254-65BCC76DCC6F}" type="sibTrans" cxnId="{F64766CE-39D5-AE45-B798-3871B02677A9}">
      <dgm:prSet/>
      <dgm:spPr/>
      <dgm:t>
        <a:bodyPr/>
        <a:lstStyle/>
        <a:p>
          <a:endParaRPr lang="en-US"/>
        </a:p>
      </dgm:t>
    </dgm:pt>
    <dgm:pt modelId="{04CEB76B-0481-024D-9651-D9F89514B76A}">
      <dgm:prSet custT="1"/>
      <dgm:spPr>
        <a:ln>
          <a:noFill/>
        </a:ln>
      </dgm:spPr>
      <dgm:t>
        <a:bodyPr/>
        <a:lstStyle/>
        <a:p>
          <a:r>
            <a:rPr lang="en-US" sz="1400" dirty="0"/>
            <a:t>Row/column drivers need to be implemented</a:t>
          </a:r>
        </a:p>
      </dgm:t>
    </dgm:pt>
    <dgm:pt modelId="{F46A714A-A888-EE48-A8C1-506BA075374B}" type="parTrans" cxnId="{5896D749-1C41-0B4A-95CF-A9CB8C1CF9AE}">
      <dgm:prSet/>
      <dgm:spPr/>
      <dgm:t>
        <a:bodyPr/>
        <a:lstStyle/>
        <a:p>
          <a:endParaRPr lang="en-US"/>
        </a:p>
      </dgm:t>
    </dgm:pt>
    <dgm:pt modelId="{4A3B9800-396D-5546-9DDA-D3B7089D3AF1}" type="sibTrans" cxnId="{5896D749-1C41-0B4A-95CF-A9CB8C1CF9AE}">
      <dgm:prSet/>
      <dgm:spPr/>
      <dgm:t>
        <a:bodyPr/>
        <a:lstStyle/>
        <a:p>
          <a:endParaRPr lang="en-US"/>
        </a:p>
      </dgm:t>
    </dgm:pt>
    <dgm:pt modelId="{8E6F7F4D-297F-7C4D-AFF4-DCFAF9C08683}" type="pres">
      <dgm:prSet presAssocID="{CD7A955C-2C67-B444-A115-484C3760AB94}" presName="cycleMatrixDiagram" presStyleCnt="0">
        <dgm:presLayoutVars>
          <dgm:chMax val="1"/>
          <dgm:dir/>
          <dgm:animLvl val="lvl"/>
          <dgm:resizeHandles val="exact"/>
        </dgm:presLayoutVars>
      </dgm:prSet>
      <dgm:spPr/>
    </dgm:pt>
    <dgm:pt modelId="{8F8C89FD-8765-604D-84C5-C43FF94CD37F}" type="pres">
      <dgm:prSet presAssocID="{CD7A955C-2C67-B444-A115-484C3760AB94}" presName="children" presStyleCnt="0"/>
      <dgm:spPr/>
    </dgm:pt>
    <dgm:pt modelId="{20D8D60F-F23E-7F42-BF56-2242F8FBC6AC}" type="pres">
      <dgm:prSet presAssocID="{CD7A955C-2C67-B444-A115-484C3760AB94}" presName="child1group" presStyleCnt="0"/>
      <dgm:spPr/>
    </dgm:pt>
    <dgm:pt modelId="{E3F3A7FC-E4BE-5A49-ADC9-1E874A6075A6}" type="pres">
      <dgm:prSet presAssocID="{CD7A955C-2C67-B444-A115-484C3760AB94}" presName="child1" presStyleLbl="bgAcc1" presStyleIdx="0" presStyleCnt="4" custScaleX="262331" custLinFactNeighborX="-64196" custLinFactNeighborY="912"/>
      <dgm:spPr/>
    </dgm:pt>
    <dgm:pt modelId="{7572385F-F62E-5746-AD7F-4AB71412615C}" type="pres">
      <dgm:prSet presAssocID="{CD7A955C-2C67-B444-A115-484C3760AB94}" presName="child1Text" presStyleLbl="bgAcc1" presStyleIdx="0" presStyleCnt="4">
        <dgm:presLayoutVars>
          <dgm:bulletEnabled val="1"/>
        </dgm:presLayoutVars>
      </dgm:prSet>
      <dgm:spPr/>
    </dgm:pt>
    <dgm:pt modelId="{DF4C9758-EE24-D840-AD35-DC776560EDE6}" type="pres">
      <dgm:prSet presAssocID="{CD7A955C-2C67-B444-A115-484C3760AB94}" presName="child2group" presStyleCnt="0"/>
      <dgm:spPr/>
    </dgm:pt>
    <dgm:pt modelId="{C7EC4A41-B7AD-744D-8359-42BC83B5A7B2}" type="pres">
      <dgm:prSet presAssocID="{CD7A955C-2C67-B444-A115-484C3760AB94}" presName="child2" presStyleLbl="bgAcc1" presStyleIdx="1" presStyleCnt="4" custScaleX="222147" custLinFactNeighborX="56433" custLinFactNeighborY="1824"/>
      <dgm:spPr/>
    </dgm:pt>
    <dgm:pt modelId="{56CE1E19-FC94-8B41-9EFA-E543C146DFEA}" type="pres">
      <dgm:prSet presAssocID="{CD7A955C-2C67-B444-A115-484C3760AB94}" presName="child2Text" presStyleLbl="bgAcc1" presStyleIdx="1" presStyleCnt="4">
        <dgm:presLayoutVars>
          <dgm:bulletEnabled val="1"/>
        </dgm:presLayoutVars>
      </dgm:prSet>
      <dgm:spPr/>
    </dgm:pt>
    <dgm:pt modelId="{63A2A486-8F0C-014A-83CF-AA606FA9AF14}" type="pres">
      <dgm:prSet presAssocID="{CD7A955C-2C67-B444-A115-484C3760AB94}" presName="child3group" presStyleCnt="0"/>
      <dgm:spPr/>
    </dgm:pt>
    <dgm:pt modelId="{D51DD394-8005-D049-A464-D0F91C7A887B}" type="pres">
      <dgm:prSet presAssocID="{CD7A955C-2C67-B444-A115-484C3760AB94}" presName="child3" presStyleLbl="bgAcc1" presStyleIdx="2" presStyleCnt="4" custScaleX="233792" custLinFactNeighborX="52254"/>
      <dgm:spPr/>
    </dgm:pt>
    <dgm:pt modelId="{8C91C03F-433E-B545-ABC8-FF9FED29DE62}" type="pres">
      <dgm:prSet presAssocID="{CD7A955C-2C67-B444-A115-484C3760AB94}" presName="child3Text" presStyleLbl="bgAcc1" presStyleIdx="2" presStyleCnt="4">
        <dgm:presLayoutVars>
          <dgm:bulletEnabled val="1"/>
        </dgm:presLayoutVars>
      </dgm:prSet>
      <dgm:spPr/>
    </dgm:pt>
    <dgm:pt modelId="{58265384-C07E-7740-B357-505873E1426F}" type="pres">
      <dgm:prSet presAssocID="{CD7A955C-2C67-B444-A115-484C3760AB94}" presName="child4group" presStyleCnt="0"/>
      <dgm:spPr/>
    </dgm:pt>
    <dgm:pt modelId="{5D8A07EF-E931-BD46-AFBB-8562283B768E}" type="pres">
      <dgm:prSet presAssocID="{CD7A955C-2C67-B444-A115-484C3760AB94}" presName="child4" presStyleLbl="bgAcc1" presStyleIdx="3" presStyleCnt="4" custScaleX="230815" custLinFactNeighborX="-80812"/>
      <dgm:spPr/>
    </dgm:pt>
    <dgm:pt modelId="{39C8287E-2478-BC4B-B1B4-9AAA81A2FB2C}" type="pres">
      <dgm:prSet presAssocID="{CD7A955C-2C67-B444-A115-484C3760AB94}" presName="child4Text" presStyleLbl="bgAcc1" presStyleIdx="3" presStyleCnt="4">
        <dgm:presLayoutVars>
          <dgm:bulletEnabled val="1"/>
        </dgm:presLayoutVars>
      </dgm:prSet>
      <dgm:spPr/>
    </dgm:pt>
    <dgm:pt modelId="{C86D144C-56BC-2842-A53B-9E5EE4CA84CD}" type="pres">
      <dgm:prSet presAssocID="{CD7A955C-2C67-B444-A115-484C3760AB94}" presName="childPlaceholder" presStyleCnt="0"/>
      <dgm:spPr/>
    </dgm:pt>
    <dgm:pt modelId="{F705EDE9-7D8E-B34E-83A4-1B3922AAC526}" type="pres">
      <dgm:prSet presAssocID="{CD7A955C-2C67-B444-A115-484C3760AB94}" presName="circle" presStyleCnt="0"/>
      <dgm:spPr/>
    </dgm:pt>
    <dgm:pt modelId="{851150B8-9258-074F-8743-6537E28E5016}" type="pres">
      <dgm:prSet presAssocID="{CD7A955C-2C67-B444-A115-484C3760AB94}" presName="quadrant1" presStyleLbl="node1" presStyleIdx="0" presStyleCnt="4">
        <dgm:presLayoutVars>
          <dgm:chMax val="1"/>
          <dgm:bulletEnabled val="1"/>
        </dgm:presLayoutVars>
      </dgm:prSet>
      <dgm:spPr/>
    </dgm:pt>
    <dgm:pt modelId="{1B7E48AB-B928-AC45-B840-58DF4E9DA2A3}" type="pres">
      <dgm:prSet presAssocID="{CD7A955C-2C67-B444-A115-484C3760AB94}" presName="quadrant2" presStyleLbl="node1" presStyleIdx="1" presStyleCnt="4">
        <dgm:presLayoutVars>
          <dgm:chMax val="1"/>
          <dgm:bulletEnabled val="1"/>
        </dgm:presLayoutVars>
      </dgm:prSet>
      <dgm:spPr/>
    </dgm:pt>
    <dgm:pt modelId="{DCD5C749-7397-B648-965E-24BBD40EE8BA}" type="pres">
      <dgm:prSet presAssocID="{CD7A955C-2C67-B444-A115-484C3760AB94}" presName="quadrant3" presStyleLbl="node1" presStyleIdx="2" presStyleCnt="4">
        <dgm:presLayoutVars>
          <dgm:chMax val="1"/>
          <dgm:bulletEnabled val="1"/>
        </dgm:presLayoutVars>
      </dgm:prSet>
      <dgm:spPr/>
    </dgm:pt>
    <dgm:pt modelId="{32E24827-E138-2F4A-B270-11A2A908CE49}" type="pres">
      <dgm:prSet presAssocID="{CD7A955C-2C67-B444-A115-484C3760AB94}" presName="quadrant4" presStyleLbl="node1" presStyleIdx="3" presStyleCnt="4">
        <dgm:presLayoutVars>
          <dgm:chMax val="1"/>
          <dgm:bulletEnabled val="1"/>
        </dgm:presLayoutVars>
      </dgm:prSet>
      <dgm:spPr/>
    </dgm:pt>
    <dgm:pt modelId="{DBBBC484-122A-3E44-B284-8ABA07CF147A}" type="pres">
      <dgm:prSet presAssocID="{CD7A955C-2C67-B444-A115-484C3760AB94}" presName="quadrantPlaceholder" presStyleCnt="0"/>
      <dgm:spPr/>
    </dgm:pt>
    <dgm:pt modelId="{993EFA02-A7E8-224C-9A4B-D8385D2386B0}" type="pres">
      <dgm:prSet presAssocID="{CD7A955C-2C67-B444-A115-484C3760AB94}" presName="center1" presStyleLbl="fgShp" presStyleIdx="0" presStyleCnt="2"/>
      <dgm:spPr>
        <a:solidFill>
          <a:srgbClr val="7030A0"/>
        </a:solidFill>
        <a:ln w="38100">
          <a:solidFill>
            <a:srgbClr val="FFFF00"/>
          </a:solidFill>
        </a:ln>
      </dgm:spPr>
    </dgm:pt>
    <dgm:pt modelId="{A879F795-B2BA-F84F-8AA6-52076CC08E5D}" type="pres">
      <dgm:prSet presAssocID="{CD7A955C-2C67-B444-A115-484C3760AB94}" presName="center2" presStyleLbl="fgShp" presStyleIdx="1" presStyleCnt="2"/>
      <dgm:spPr>
        <a:solidFill>
          <a:srgbClr val="7030A0"/>
        </a:solidFill>
        <a:ln w="38100">
          <a:solidFill>
            <a:srgbClr val="FFFF00"/>
          </a:solidFill>
        </a:ln>
      </dgm:spPr>
    </dgm:pt>
  </dgm:ptLst>
  <dgm:cxnLst>
    <dgm:cxn modelId="{68AEBF09-9F12-274F-B560-F74E4CAB5C2A}" type="presOf" srcId="{04CEB76B-0481-024D-9651-D9F89514B76A}" destId="{56CE1E19-FC94-8B41-9EFA-E543C146DFEA}" srcOrd="1" destOrd="4" presId="urn:microsoft.com/office/officeart/2005/8/layout/cycle4"/>
    <dgm:cxn modelId="{B507B40C-4D74-7548-AF17-BD4C0594B170}" type="presOf" srcId="{3E09A39F-89ED-A44E-8387-46B38BA79B46}" destId="{E3F3A7FC-E4BE-5A49-ADC9-1E874A6075A6}" srcOrd="0" destOrd="7" presId="urn:microsoft.com/office/officeart/2005/8/layout/cycle4"/>
    <dgm:cxn modelId="{E74D9B0F-1B86-D049-8700-FFDA502850C9}" type="presOf" srcId="{7B41FA6A-3B76-DB47-BD15-BC8CC8126917}" destId="{C7EC4A41-B7AD-744D-8359-42BC83B5A7B2}" srcOrd="0" destOrd="1" presId="urn:microsoft.com/office/officeart/2005/8/layout/cycle4"/>
    <dgm:cxn modelId="{6D0D8417-51C8-9046-AE48-B9EDC3BED569}" srcId="{9A7BBE43-6146-8640-BE61-80894BD1880D}" destId="{30239DC8-7AD5-DA46-BDAC-3FA332D5C70D}" srcOrd="2" destOrd="0" parTransId="{62C19CB3-DA24-A142-9E48-1C2E173C7DEC}" sibTransId="{8E4A40D1-B31B-B343-AE75-CE848A450016}"/>
    <dgm:cxn modelId="{BFB1DB17-3447-0140-85EF-7479F8E29C60}" type="presOf" srcId="{17732DF9-8558-1E44-BEFE-01207B0C74DC}" destId="{D51DD394-8005-D049-A464-D0F91C7A887B}" srcOrd="0" destOrd="0" presId="urn:microsoft.com/office/officeart/2005/8/layout/cycle4"/>
    <dgm:cxn modelId="{58E11D19-16BD-F644-93FB-8D288F27A12A}" srcId="{3275033F-8318-8F44-AED4-1FA4A3408A07}" destId="{7AFE630D-D3F6-1E41-9D1E-9152F4BBA3B9}" srcOrd="3" destOrd="0" parTransId="{3DB1075C-3629-A146-977E-7A5743CE3018}" sibTransId="{7D8F0B67-9493-714D-94E0-3D7F69B37587}"/>
    <dgm:cxn modelId="{C48E8519-BE79-E54A-A356-874F6737BA73}" type="presOf" srcId="{162A7F35-C3BF-2D47-8BBD-F3DC0026059F}" destId="{39C8287E-2478-BC4B-B1B4-9AAA81A2FB2C}" srcOrd="1" destOrd="1" presId="urn:microsoft.com/office/officeart/2005/8/layout/cycle4"/>
    <dgm:cxn modelId="{9F263725-430D-984C-B12D-2C75746EEAEA}" type="presOf" srcId="{04CEB76B-0481-024D-9651-D9F89514B76A}" destId="{C7EC4A41-B7AD-744D-8359-42BC83B5A7B2}" srcOrd="0" destOrd="4" presId="urn:microsoft.com/office/officeart/2005/8/layout/cycle4"/>
    <dgm:cxn modelId="{F501B129-8AB9-A346-9E17-A66BAF8D3F28}" srcId="{45FAC789-769C-1F44-9153-EBDCD93F32FA}" destId="{14C6BB7E-E216-D049-BD93-A6E417CF977F}" srcOrd="1" destOrd="0" parTransId="{BA99D3B2-F40C-1045-B756-513213B5C651}" sibTransId="{85CF7072-2BCC-4F4E-B250-4B257A837B01}"/>
    <dgm:cxn modelId="{E0606B35-5193-5E45-8A58-8AB772D362C3}" srcId="{3275033F-8318-8F44-AED4-1FA4A3408A07}" destId="{85645057-EEED-EC45-A315-B76896E7388D}" srcOrd="1" destOrd="0" parTransId="{E461706D-83CB-174F-91DE-E4D160DF87FF}" sibTransId="{02D0C932-91A5-6541-8992-62A194C28B99}"/>
    <dgm:cxn modelId="{F045FF38-6B3D-9B45-9BC5-BD0B124A3A47}" type="presOf" srcId="{3FD7AB5B-6BDF-574B-A93D-6DE0329A1FF1}" destId="{E3F3A7FC-E4BE-5A49-ADC9-1E874A6075A6}" srcOrd="0" destOrd="0" presId="urn:microsoft.com/office/officeart/2005/8/layout/cycle4"/>
    <dgm:cxn modelId="{CA84FB3C-9C5A-EE4A-9658-A2876628763C}" type="presOf" srcId="{C7B0E62A-3697-9742-A0C3-83758134BDB8}" destId="{56CE1E19-FC94-8B41-9EFA-E543C146DFEA}" srcOrd="1" destOrd="2" presId="urn:microsoft.com/office/officeart/2005/8/layout/cycle4"/>
    <dgm:cxn modelId="{84B08D3D-AD12-6A49-9ED9-DDBDF7435F5B}" type="presOf" srcId="{3E09A39F-89ED-A44E-8387-46B38BA79B46}" destId="{7572385F-F62E-5746-AD7F-4AB71412615C}" srcOrd="1" destOrd="7" presId="urn:microsoft.com/office/officeart/2005/8/layout/cycle4"/>
    <dgm:cxn modelId="{A8FAD93E-5A7E-6542-A1BA-E837B79EA275}" type="presOf" srcId="{162A7F35-C3BF-2D47-8BBD-F3DC0026059F}" destId="{5D8A07EF-E931-BD46-AFBB-8562283B768E}" srcOrd="0" destOrd="1" presId="urn:microsoft.com/office/officeart/2005/8/layout/cycle4"/>
    <dgm:cxn modelId="{7C7A6C41-54AC-014A-8416-1867E9A71DF6}" type="presOf" srcId="{85645057-EEED-EC45-A315-B76896E7388D}" destId="{7572385F-F62E-5746-AD7F-4AB71412615C}" srcOrd="1" destOrd="1" presId="urn:microsoft.com/office/officeart/2005/8/layout/cycle4"/>
    <dgm:cxn modelId="{2392BE44-A7C4-4940-9E81-D24A291A01AF}" srcId="{9A7BBE43-6146-8640-BE61-80894BD1880D}" destId="{EFE8E2A9-435A-E042-AE1E-A86A9BFB9D1B}" srcOrd="0" destOrd="0" parTransId="{C2F2BE0F-D19A-3E42-B746-A959C52EA8D3}" sibTransId="{A61FDB28-5888-8B44-876E-810C5929F6D0}"/>
    <dgm:cxn modelId="{463E3545-0447-6544-8CC0-D7D643696DD1}" type="presOf" srcId="{7AFE630D-D3F6-1E41-9D1E-9152F4BBA3B9}" destId="{7572385F-F62E-5746-AD7F-4AB71412615C}" srcOrd="1" destOrd="3" presId="urn:microsoft.com/office/officeart/2005/8/layout/cycle4"/>
    <dgm:cxn modelId="{46A5E545-9A8A-E246-9C62-8CAC3AD9AC86}" srcId="{45FAC789-769C-1F44-9153-EBDCD93F32FA}" destId="{17732DF9-8558-1E44-BEFE-01207B0C74DC}" srcOrd="0" destOrd="0" parTransId="{DFD15FEB-696E-0549-96A9-F03474193797}" sibTransId="{6F623A54-A368-644A-9861-CD638AC79192}"/>
    <dgm:cxn modelId="{5896D749-1C41-0B4A-95CF-A9CB8C1CF9AE}" srcId="{A279106B-51D2-4242-A2C1-B724C7D8ACD0}" destId="{04CEB76B-0481-024D-9651-D9F89514B76A}" srcOrd="4" destOrd="0" parTransId="{F46A714A-A888-EE48-A8C1-506BA075374B}" sibTransId="{4A3B9800-396D-5546-9DDA-D3B7089D3AF1}"/>
    <dgm:cxn modelId="{A4A2774C-BEFA-F34C-AEC5-F2A1166EAF06}" type="presOf" srcId="{A279106B-51D2-4242-A2C1-B724C7D8ACD0}" destId="{1B7E48AB-B928-AC45-B840-58DF4E9DA2A3}" srcOrd="0" destOrd="0" presId="urn:microsoft.com/office/officeart/2005/8/layout/cycle4"/>
    <dgm:cxn modelId="{1F06F84C-B39E-894F-B466-9D6525A51C27}" type="presOf" srcId="{3275033F-8318-8F44-AED4-1FA4A3408A07}" destId="{851150B8-9258-074F-8743-6537E28E5016}" srcOrd="0" destOrd="0" presId="urn:microsoft.com/office/officeart/2005/8/layout/cycle4"/>
    <dgm:cxn modelId="{00A60B4E-79B6-A042-A8A8-B5E078A80D62}" srcId="{A279106B-51D2-4242-A2C1-B724C7D8ACD0}" destId="{C88CE726-3FC4-764F-9682-8A346C0312F8}" srcOrd="3" destOrd="0" parTransId="{BAF62A01-F3A7-BC48-898A-FA2140742F74}" sibTransId="{CD9BA4BB-C8B3-7940-913D-67B2AA320E6B}"/>
    <dgm:cxn modelId="{5D832652-BE8C-C941-A91B-BAA497D9C071}" type="presOf" srcId="{7B41FA6A-3B76-DB47-BD15-BC8CC8126917}" destId="{56CE1E19-FC94-8B41-9EFA-E543C146DFEA}" srcOrd="1" destOrd="1" presId="urn:microsoft.com/office/officeart/2005/8/layout/cycle4"/>
    <dgm:cxn modelId="{5BEBCC5E-D574-5D44-8642-74B850927F54}" type="presOf" srcId="{EFE8E2A9-435A-E042-AE1E-A86A9BFB9D1B}" destId="{39C8287E-2478-BC4B-B1B4-9AAA81A2FB2C}" srcOrd="1" destOrd="0" presId="urn:microsoft.com/office/officeart/2005/8/layout/cycle4"/>
    <dgm:cxn modelId="{5C0DE360-2955-3F4D-B782-31026A39CA80}" srcId="{9A7BBE43-6146-8640-BE61-80894BD1880D}" destId="{162A7F35-C3BF-2D47-8BBD-F3DC0026059F}" srcOrd="1" destOrd="0" parTransId="{22B5BFD6-D78D-484E-B0AA-9E4EA78326FF}" sibTransId="{610C2682-EEB2-0D41-92C8-39E91858A620}"/>
    <dgm:cxn modelId="{B82CB867-C3B5-5D4E-B4AE-B144D7AD94E1}" srcId="{3275033F-8318-8F44-AED4-1FA4A3408A07}" destId="{3FD7AB5B-6BDF-574B-A93D-6DE0329A1FF1}" srcOrd="0" destOrd="0" parTransId="{57F8EC9A-1647-314C-A3CC-A4F09D4CCECC}" sibTransId="{85756D7A-F816-214D-8E1E-324DE35C8AC9}"/>
    <dgm:cxn modelId="{F4EDA271-F0C0-F14C-82E6-7D7A979760DF}" type="presOf" srcId="{8BF5357A-50CB-A849-AB10-1A1D5D491F6A}" destId="{7572385F-F62E-5746-AD7F-4AB71412615C}" srcOrd="1" destOrd="6" presId="urn:microsoft.com/office/officeart/2005/8/layout/cycle4"/>
    <dgm:cxn modelId="{5C0DB773-7620-954F-875E-BA4C84A1CE85}" srcId="{A279106B-51D2-4242-A2C1-B724C7D8ACD0}" destId="{C7B0E62A-3697-9742-A0C3-83758134BDB8}" srcOrd="2" destOrd="0" parTransId="{473AC12D-D62E-3042-95B0-65E4680DE51D}" sibTransId="{1CE434D8-B4C4-CD41-B8CE-EE62466CA848}"/>
    <dgm:cxn modelId="{918CE976-DD3A-3240-B495-A7EAAE604477}" srcId="{A279106B-51D2-4242-A2C1-B724C7D8ACD0}" destId="{89922C71-0C21-774B-ABE1-D986A94A1CFD}" srcOrd="0" destOrd="0" parTransId="{7076E6F6-D3E8-AF40-8E99-A50BC3D89FF7}" sibTransId="{48BEE10B-F281-EE40-B9F6-076198F4030F}"/>
    <dgm:cxn modelId="{8144E07A-C2F4-7342-B04C-D4B34200CAA0}" type="presOf" srcId="{C88CE726-3FC4-764F-9682-8A346C0312F8}" destId="{56CE1E19-FC94-8B41-9EFA-E543C146DFEA}" srcOrd="1" destOrd="3" presId="urn:microsoft.com/office/officeart/2005/8/layout/cycle4"/>
    <dgm:cxn modelId="{04B91D7C-38BD-9D40-9FB4-8FCAEC5D9740}" srcId="{3275033F-8318-8F44-AED4-1FA4A3408A07}" destId="{3E09A39F-89ED-A44E-8387-46B38BA79B46}" srcOrd="7" destOrd="0" parTransId="{C086CA8B-14F3-C442-AE3C-07DAE814FFA2}" sibTransId="{9FAC96C4-625F-5448-AD03-875489727497}"/>
    <dgm:cxn modelId="{A752A284-21CE-374A-9E04-B979EFF046ED}" srcId="{3275033F-8318-8F44-AED4-1FA4A3408A07}" destId="{C955D028-0B8A-394D-93E6-C44B86FD65F9}" srcOrd="2" destOrd="0" parTransId="{18FE3437-B5D5-9B4A-A0C2-E65BAE2175B4}" sibTransId="{078D69F8-B644-FD45-8BA8-3674E62AC141}"/>
    <dgm:cxn modelId="{E5F1F885-B546-2C4C-B1A4-CAE90D638531}" type="presOf" srcId="{9A7BBE43-6146-8640-BE61-80894BD1880D}" destId="{32E24827-E138-2F4A-B270-11A2A908CE49}" srcOrd="0" destOrd="0" presId="urn:microsoft.com/office/officeart/2005/8/layout/cycle4"/>
    <dgm:cxn modelId="{C3A92187-F7FA-7245-8DD2-073ECF688AB3}" type="presOf" srcId="{30239DC8-7AD5-DA46-BDAC-3FA332D5C70D}" destId="{5D8A07EF-E931-BD46-AFBB-8562283B768E}" srcOrd="0" destOrd="2" presId="urn:microsoft.com/office/officeart/2005/8/layout/cycle4"/>
    <dgm:cxn modelId="{9524118A-919A-8548-B184-2316779B7EDA}" type="presOf" srcId="{17732DF9-8558-1E44-BEFE-01207B0C74DC}" destId="{8C91C03F-433E-B545-ABC8-FF9FED29DE62}" srcOrd="1" destOrd="0" presId="urn:microsoft.com/office/officeart/2005/8/layout/cycle4"/>
    <dgm:cxn modelId="{97A2298D-13FC-A949-BD9E-F69BBBE762F4}" srcId="{3275033F-8318-8F44-AED4-1FA4A3408A07}" destId="{8BF5357A-50CB-A849-AB10-1A1D5D491F6A}" srcOrd="6" destOrd="0" parTransId="{2177F583-145D-6740-8E17-3A9ED9FD510F}" sibTransId="{905E16C7-7B92-1B42-AFE8-342E903C2FE8}"/>
    <dgm:cxn modelId="{A93FA78E-EC8C-9648-B173-921BC5D2FF15}" srcId="{CD7A955C-2C67-B444-A115-484C3760AB94}" destId="{45FAC789-769C-1F44-9153-EBDCD93F32FA}" srcOrd="2" destOrd="0" parTransId="{6A94EE7A-5320-AE4A-84F1-62A4CCCA1E81}" sibTransId="{56425E3D-AC2D-D44C-B1B9-008B90DFE072}"/>
    <dgm:cxn modelId="{1BAEA48F-0113-B24A-BC76-7E8E40607483}" srcId="{CD7A955C-2C67-B444-A115-484C3760AB94}" destId="{3275033F-8318-8F44-AED4-1FA4A3408A07}" srcOrd="0" destOrd="0" parTransId="{21EC0007-14AE-9D46-A38E-38AE758BE346}" sibTransId="{FDFC2B6A-B11E-2C41-8ED6-6C17B728F703}"/>
    <dgm:cxn modelId="{117E7990-DFBF-1D45-A407-0AF6710A4B2D}" type="presOf" srcId="{EFE8E2A9-435A-E042-AE1E-A86A9BFB9D1B}" destId="{5D8A07EF-E931-BD46-AFBB-8562283B768E}" srcOrd="0" destOrd="0" presId="urn:microsoft.com/office/officeart/2005/8/layout/cycle4"/>
    <dgm:cxn modelId="{9EB29892-CDC5-7A4D-8FEA-49596AC9508D}" type="presOf" srcId="{C955D028-0B8A-394D-93E6-C44B86FD65F9}" destId="{E3F3A7FC-E4BE-5A49-ADC9-1E874A6075A6}" srcOrd="0" destOrd="2" presId="urn:microsoft.com/office/officeart/2005/8/layout/cycle4"/>
    <dgm:cxn modelId="{23116895-3E27-EE4A-9AFB-CAE1D6DFEE49}" type="presOf" srcId="{89922C71-0C21-774B-ABE1-D986A94A1CFD}" destId="{C7EC4A41-B7AD-744D-8359-42BC83B5A7B2}" srcOrd="0" destOrd="0" presId="urn:microsoft.com/office/officeart/2005/8/layout/cycle4"/>
    <dgm:cxn modelId="{CEC7C599-42FE-F641-830F-9A83F46FF1D8}" srcId="{CD7A955C-2C67-B444-A115-484C3760AB94}" destId="{9A7BBE43-6146-8640-BE61-80894BD1880D}" srcOrd="3" destOrd="0" parTransId="{78120809-A7B2-7940-862D-BCFA585B81F4}" sibTransId="{68095A79-3553-C74B-8B06-E749DC5927D3}"/>
    <dgm:cxn modelId="{6EA534A0-796F-B14C-91D6-85BE6D7EA077}" type="presOf" srcId="{89922C71-0C21-774B-ABE1-D986A94A1CFD}" destId="{56CE1E19-FC94-8B41-9EFA-E543C146DFEA}" srcOrd="1" destOrd="0" presId="urn:microsoft.com/office/officeart/2005/8/layout/cycle4"/>
    <dgm:cxn modelId="{140C4EA5-7FFB-BD47-A395-E3FEA1AE9269}" type="presOf" srcId="{C88CE726-3FC4-764F-9682-8A346C0312F8}" destId="{C7EC4A41-B7AD-744D-8359-42BC83B5A7B2}" srcOrd="0" destOrd="3" presId="urn:microsoft.com/office/officeart/2005/8/layout/cycle4"/>
    <dgm:cxn modelId="{10BACDA7-1D73-994C-9E0D-1975C6789D40}" type="presOf" srcId="{8E6C742C-5190-044A-8F73-65BAF580A638}" destId="{E3F3A7FC-E4BE-5A49-ADC9-1E874A6075A6}" srcOrd="0" destOrd="4" presId="urn:microsoft.com/office/officeart/2005/8/layout/cycle4"/>
    <dgm:cxn modelId="{80F5A7AC-76E5-2341-B381-C21730A55C82}" srcId="{3275033F-8318-8F44-AED4-1FA4A3408A07}" destId="{8E6C742C-5190-044A-8F73-65BAF580A638}" srcOrd="4" destOrd="0" parTransId="{2607B348-FB57-B64B-8B20-4857AD972C3A}" sibTransId="{F1B5E402-E614-154D-B801-A110C396A8E9}"/>
    <dgm:cxn modelId="{393AFDAC-264D-354B-BF90-F99344814F0C}" type="presOf" srcId="{CD7A955C-2C67-B444-A115-484C3760AB94}" destId="{8E6F7F4D-297F-7C4D-AFF4-DCFAF9C08683}" srcOrd="0" destOrd="0" presId="urn:microsoft.com/office/officeart/2005/8/layout/cycle4"/>
    <dgm:cxn modelId="{C5C6E4AD-8A06-4A4D-88F4-2A8128A6E6DE}" srcId="{A279106B-51D2-4242-A2C1-B724C7D8ACD0}" destId="{7B41FA6A-3B76-DB47-BD15-BC8CC8126917}" srcOrd="1" destOrd="0" parTransId="{22A7B496-BB67-8748-8692-C9B8C33360BB}" sibTransId="{EB297300-66ED-2B45-AC15-40B03AD1B237}"/>
    <dgm:cxn modelId="{893A46B5-A49E-EB4E-92AC-2790EC3F333C}" type="presOf" srcId="{30239DC8-7AD5-DA46-BDAC-3FA332D5C70D}" destId="{39C8287E-2478-BC4B-B1B4-9AAA81A2FB2C}" srcOrd="1" destOrd="2" presId="urn:microsoft.com/office/officeart/2005/8/layout/cycle4"/>
    <dgm:cxn modelId="{7E0088BC-0686-5C4B-86F5-3D741D937513}" type="presOf" srcId="{66C3F784-4110-FE45-A5E0-3AB6F977864C}" destId="{E3F3A7FC-E4BE-5A49-ADC9-1E874A6075A6}" srcOrd="0" destOrd="5" presId="urn:microsoft.com/office/officeart/2005/8/layout/cycle4"/>
    <dgm:cxn modelId="{279875BD-CCE0-5744-BEA8-DA4484E63C93}" type="presOf" srcId="{C7B0E62A-3697-9742-A0C3-83758134BDB8}" destId="{C7EC4A41-B7AD-744D-8359-42BC83B5A7B2}" srcOrd="0" destOrd="2" presId="urn:microsoft.com/office/officeart/2005/8/layout/cycle4"/>
    <dgm:cxn modelId="{F082E2BE-E70E-974C-B69C-ED80DA436C76}" type="presOf" srcId="{3FD7AB5B-6BDF-574B-A93D-6DE0329A1FF1}" destId="{7572385F-F62E-5746-AD7F-4AB71412615C}" srcOrd="1" destOrd="0" presId="urn:microsoft.com/office/officeart/2005/8/layout/cycle4"/>
    <dgm:cxn modelId="{41066AC8-C9FB-494F-8D4B-9954BCECC74F}" type="presOf" srcId="{14C6BB7E-E216-D049-BD93-A6E417CF977F}" destId="{D51DD394-8005-D049-A464-D0F91C7A887B}" srcOrd="0" destOrd="1" presId="urn:microsoft.com/office/officeart/2005/8/layout/cycle4"/>
    <dgm:cxn modelId="{899579CA-A816-334D-BC95-3120710B7541}" type="presOf" srcId="{66C3F784-4110-FE45-A5E0-3AB6F977864C}" destId="{7572385F-F62E-5746-AD7F-4AB71412615C}" srcOrd="1" destOrd="5" presId="urn:microsoft.com/office/officeart/2005/8/layout/cycle4"/>
    <dgm:cxn modelId="{D23FE1CB-3125-FA47-B15E-04862D072C73}" type="presOf" srcId="{8BF5357A-50CB-A849-AB10-1A1D5D491F6A}" destId="{E3F3A7FC-E4BE-5A49-ADC9-1E874A6075A6}" srcOrd="0" destOrd="6" presId="urn:microsoft.com/office/officeart/2005/8/layout/cycle4"/>
    <dgm:cxn modelId="{F64766CE-39D5-AE45-B798-3871B02677A9}" srcId="{3275033F-8318-8F44-AED4-1FA4A3408A07}" destId="{66C3F784-4110-FE45-A5E0-3AB6F977864C}" srcOrd="5" destOrd="0" parTransId="{7E2CED30-6512-2549-863C-2C7A8785E15C}" sibTransId="{F339F069-D56A-984F-B254-65BCC76DCC6F}"/>
    <dgm:cxn modelId="{9DDD95CE-6491-FD4E-BD53-5B8A6C7BA5BA}" type="presOf" srcId="{45FAC789-769C-1F44-9153-EBDCD93F32FA}" destId="{DCD5C749-7397-B648-965E-24BBD40EE8BA}" srcOrd="0" destOrd="0" presId="urn:microsoft.com/office/officeart/2005/8/layout/cycle4"/>
    <dgm:cxn modelId="{EC79A5DE-FE58-8F46-967A-558B775DAAD6}" type="presOf" srcId="{7AFE630D-D3F6-1E41-9D1E-9152F4BBA3B9}" destId="{E3F3A7FC-E4BE-5A49-ADC9-1E874A6075A6}" srcOrd="0" destOrd="3" presId="urn:microsoft.com/office/officeart/2005/8/layout/cycle4"/>
    <dgm:cxn modelId="{82CC4CDF-4DB4-884A-986D-D7265FCC2FFE}" type="presOf" srcId="{85645057-EEED-EC45-A315-B76896E7388D}" destId="{E3F3A7FC-E4BE-5A49-ADC9-1E874A6075A6}" srcOrd="0" destOrd="1" presId="urn:microsoft.com/office/officeart/2005/8/layout/cycle4"/>
    <dgm:cxn modelId="{97A2E9E4-AD4F-E649-9534-A82EC1884D1B}" type="presOf" srcId="{14C6BB7E-E216-D049-BD93-A6E417CF977F}" destId="{8C91C03F-433E-B545-ABC8-FF9FED29DE62}" srcOrd="1" destOrd="1" presId="urn:microsoft.com/office/officeart/2005/8/layout/cycle4"/>
    <dgm:cxn modelId="{A7075AEC-1C64-8D45-8297-82CE9647762E}" srcId="{CD7A955C-2C67-B444-A115-484C3760AB94}" destId="{A279106B-51D2-4242-A2C1-B724C7D8ACD0}" srcOrd="1" destOrd="0" parTransId="{30426B67-C887-A640-B8B4-A8EC69ECA537}" sibTransId="{B897B60C-4F6B-C147-A321-D6E1096AA4F6}"/>
    <dgm:cxn modelId="{162137EE-B423-A340-B6D5-4E77777603BD}" type="presOf" srcId="{8E6C742C-5190-044A-8F73-65BAF580A638}" destId="{7572385F-F62E-5746-AD7F-4AB71412615C}" srcOrd="1" destOrd="4" presId="urn:microsoft.com/office/officeart/2005/8/layout/cycle4"/>
    <dgm:cxn modelId="{0371F2F5-01E9-BC46-B8C6-6952A631DC3D}" type="presOf" srcId="{C955D028-0B8A-394D-93E6-C44B86FD65F9}" destId="{7572385F-F62E-5746-AD7F-4AB71412615C}" srcOrd="1" destOrd="2" presId="urn:microsoft.com/office/officeart/2005/8/layout/cycle4"/>
    <dgm:cxn modelId="{22F715D6-9D76-C64B-B3CB-5FAB8564E60E}" type="presParOf" srcId="{8E6F7F4D-297F-7C4D-AFF4-DCFAF9C08683}" destId="{8F8C89FD-8765-604D-84C5-C43FF94CD37F}" srcOrd="0" destOrd="0" presId="urn:microsoft.com/office/officeart/2005/8/layout/cycle4"/>
    <dgm:cxn modelId="{9CDA71AC-C1F5-8045-901D-A61E9B307D1A}" type="presParOf" srcId="{8F8C89FD-8765-604D-84C5-C43FF94CD37F}" destId="{20D8D60F-F23E-7F42-BF56-2242F8FBC6AC}" srcOrd="0" destOrd="0" presId="urn:microsoft.com/office/officeart/2005/8/layout/cycle4"/>
    <dgm:cxn modelId="{8E33D9DD-EA83-594D-8959-FDD7018840C6}" type="presParOf" srcId="{20D8D60F-F23E-7F42-BF56-2242F8FBC6AC}" destId="{E3F3A7FC-E4BE-5A49-ADC9-1E874A6075A6}" srcOrd="0" destOrd="0" presId="urn:microsoft.com/office/officeart/2005/8/layout/cycle4"/>
    <dgm:cxn modelId="{7A7FEC50-9DB9-4C47-A5E2-CC7E513B30C9}" type="presParOf" srcId="{20D8D60F-F23E-7F42-BF56-2242F8FBC6AC}" destId="{7572385F-F62E-5746-AD7F-4AB71412615C}" srcOrd="1" destOrd="0" presId="urn:microsoft.com/office/officeart/2005/8/layout/cycle4"/>
    <dgm:cxn modelId="{920C0BD1-EBB5-5D40-AB23-A5A0FBAC8277}" type="presParOf" srcId="{8F8C89FD-8765-604D-84C5-C43FF94CD37F}" destId="{DF4C9758-EE24-D840-AD35-DC776560EDE6}" srcOrd="1" destOrd="0" presId="urn:microsoft.com/office/officeart/2005/8/layout/cycle4"/>
    <dgm:cxn modelId="{6A3010FE-BFC1-5E4A-B9A7-0B6D35BAE40F}" type="presParOf" srcId="{DF4C9758-EE24-D840-AD35-DC776560EDE6}" destId="{C7EC4A41-B7AD-744D-8359-42BC83B5A7B2}" srcOrd="0" destOrd="0" presId="urn:microsoft.com/office/officeart/2005/8/layout/cycle4"/>
    <dgm:cxn modelId="{383F4E32-55BC-5348-A725-C336C411BBE1}" type="presParOf" srcId="{DF4C9758-EE24-D840-AD35-DC776560EDE6}" destId="{56CE1E19-FC94-8B41-9EFA-E543C146DFEA}" srcOrd="1" destOrd="0" presId="urn:microsoft.com/office/officeart/2005/8/layout/cycle4"/>
    <dgm:cxn modelId="{6EA215B5-D5F0-F849-9075-2D01045BEE3C}" type="presParOf" srcId="{8F8C89FD-8765-604D-84C5-C43FF94CD37F}" destId="{63A2A486-8F0C-014A-83CF-AA606FA9AF14}" srcOrd="2" destOrd="0" presId="urn:microsoft.com/office/officeart/2005/8/layout/cycle4"/>
    <dgm:cxn modelId="{A81DAADB-F73A-F946-9A99-4846DBD34901}" type="presParOf" srcId="{63A2A486-8F0C-014A-83CF-AA606FA9AF14}" destId="{D51DD394-8005-D049-A464-D0F91C7A887B}" srcOrd="0" destOrd="0" presId="urn:microsoft.com/office/officeart/2005/8/layout/cycle4"/>
    <dgm:cxn modelId="{1A74F637-FC55-A14C-B3EC-FEB84AB9B77A}" type="presParOf" srcId="{63A2A486-8F0C-014A-83CF-AA606FA9AF14}" destId="{8C91C03F-433E-B545-ABC8-FF9FED29DE62}" srcOrd="1" destOrd="0" presId="urn:microsoft.com/office/officeart/2005/8/layout/cycle4"/>
    <dgm:cxn modelId="{9AAD99BB-5AA3-3045-9689-11193FDF0928}" type="presParOf" srcId="{8F8C89FD-8765-604D-84C5-C43FF94CD37F}" destId="{58265384-C07E-7740-B357-505873E1426F}" srcOrd="3" destOrd="0" presId="urn:microsoft.com/office/officeart/2005/8/layout/cycle4"/>
    <dgm:cxn modelId="{FC9945D3-0797-2546-B928-DC626E4B0F5E}" type="presParOf" srcId="{58265384-C07E-7740-B357-505873E1426F}" destId="{5D8A07EF-E931-BD46-AFBB-8562283B768E}" srcOrd="0" destOrd="0" presId="urn:microsoft.com/office/officeart/2005/8/layout/cycle4"/>
    <dgm:cxn modelId="{40E2A733-D235-0E47-83EB-916F6B264FBB}" type="presParOf" srcId="{58265384-C07E-7740-B357-505873E1426F}" destId="{39C8287E-2478-BC4B-B1B4-9AAA81A2FB2C}" srcOrd="1" destOrd="0" presId="urn:microsoft.com/office/officeart/2005/8/layout/cycle4"/>
    <dgm:cxn modelId="{C2A77673-40DF-7947-AD98-2AD4A5EFE368}" type="presParOf" srcId="{8F8C89FD-8765-604D-84C5-C43FF94CD37F}" destId="{C86D144C-56BC-2842-A53B-9E5EE4CA84CD}" srcOrd="4" destOrd="0" presId="urn:microsoft.com/office/officeart/2005/8/layout/cycle4"/>
    <dgm:cxn modelId="{1A61EB82-2FA5-4943-8508-76AD53B7584D}" type="presParOf" srcId="{8E6F7F4D-297F-7C4D-AFF4-DCFAF9C08683}" destId="{F705EDE9-7D8E-B34E-83A4-1B3922AAC526}" srcOrd="1" destOrd="0" presId="urn:microsoft.com/office/officeart/2005/8/layout/cycle4"/>
    <dgm:cxn modelId="{80F8E885-9D90-6D4D-8A5E-03E33786374F}" type="presParOf" srcId="{F705EDE9-7D8E-B34E-83A4-1B3922AAC526}" destId="{851150B8-9258-074F-8743-6537E28E5016}" srcOrd="0" destOrd="0" presId="urn:microsoft.com/office/officeart/2005/8/layout/cycle4"/>
    <dgm:cxn modelId="{D220EA33-4096-6C45-B58C-74804CF8F365}" type="presParOf" srcId="{F705EDE9-7D8E-B34E-83A4-1B3922AAC526}" destId="{1B7E48AB-B928-AC45-B840-58DF4E9DA2A3}" srcOrd="1" destOrd="0" presId="urn:microsoft.com/office/officeart/2005/8/layout/cycle4"/>
    <dgm:cxn modelId="{492C7587-8D41-7F43-92E2-ECEDFA7AF289}" type="presParOf" srcId="{F705EDE9-7D8E-B34E-83A4-1B3922AAC526}" destId="{DCD5C749-7397-B648-965E-24BBD40EE8BA}" srcOrd="2" destOrd="0" presId="urn:microsoft.com/office/officeart/2005/8/layout/cycle4"/>
    <dgm:cxn modelId="{0BD8BA2F-B3AA-3342-911E-156AF339677B}" type="presParOf" srcId="{F705EDE9-7D8E-B34E-83A4-1B3922AAC526}" destId="{32E24827-E138-2F4A-B270-11A2A908CE49}" srcOrd="3" destOrd="0" presId="urn:microsoft.com/office/officeart/2005/8/layout/cycle4"/>
    <dgm:cxn modelId="{D87D1401-6699-FB47-BAE4-0F2239E29FDF}" type="presParOf" srcId="{F705EDE9-7D8E-B34E-83A4-1B3922AAC526}" destId="{DBBBC484-122A-3E44-B284-8ABA07CF147A}" srcOrd="4" destOrd="0" presId="urn:microsoft.com/office/officeart/2005/8/layout/cycle4"/>
    <dgm:cxn modelId="{08EF82B0-16A1-9341-90C2-7A1998C932B5}" type="presParOf" srcId="{8E6F7F4D-297F-7C4D-AFF4-DCFAF9C08683}" destId="{993EFA02-A7E8-224C-9A4B-D8385D2386B0}" srcOrd="2" destOrd="0" presId="urn:microsoft.com/office/officeart/2005/8/layout/cycle4"/>
    <dgm:cxn modelId="{609D1387-0888-3F4F-BD4A-EC40033D3BCD}" type="presParOf" srcId="{8E6F7F4D-297F-7C4D-AFF4-DCFAF9C08683}" destId="{A879F795-B2BA-F84F-8AA6-52076CC08E5D}"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1DD394-8005-D049-A464-D0F91C7A887B}">
      <dsp:nvSpPr>
        <dsp:cNvPr id="0" name=""/>
        <dsp:cNvSpPr/>
      </dsp:nvSpPr>
      <dsp:spPr>
        <a:xfrm>
          <a:off x="6295935" y="2958909"/>
          <a:ext cx="5025501"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Calculate approximately what benefits are (area, energy, delay)</a:t>
          </a:r>
        </a:p>
        <a:p>
          <a:pPr marL="114300" lvl="1" indent="-114300" algn="l" defTabSz="622300">
            <a:lnSpc>
              <a:spcPct val="90000"/>
            </a:lnSpc>
            <a:spcBef>
              <a:spcPct val="0"/>
            </a:spcBef>
            <a:spcAft>
              <a:spcPct val="15000"/>
            </a:spcAft>
            <a:buChar char="•"/>
          </a:pPr>
          <a:r>
            <a:rPr lang="en-US" sz="1400" kern="1200" dirty="0"/>
            <a:t>Build a parametrized cost model for system components (average area/energy/delay cost, given switch box parameters, size of array, etc.)</a:t>
          </a:r>
        </a:p>
      </dsp:txBody>
      <dsp:txXfrm>
        <a:off x="7834173" y="3337603"/>
        <a:ext cx="3456677" cy="983147"/>
      </dsp:txXfrm>
    </dsp:sp>
    <dsp:sp modelId="{5D8A07EF-E931-BD46-AFBB-8562283B768E}">
      <dsp:nvSpPr>
        <dsp:cNvPr id="0" name=""/>
        <dsp:cNvSpPr/>
      </dsp:nvSpPr>
      <dsp:spPr>
        <a:xfrm>
          <a:off x="0" y="2958909"/>
          <a:ext cx="4961509"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Test dual-RRAM SET/RESET and voltage divider properties</a:t>
          </a:r>
        </a:p>
        <a:p>
          <a:pPr marL="114300" lvl="1" indent="-114300" algn="l" defTabSz="622300">
            <a:lnSpc>
              <a:spcPct val="90000"/>
            </a:lnSpc>
            <a:spcBef>
              <a:spcPct val="0"/>
            </a:spcBef>
            <a:spcAft>
              <a:spcPct val="15000"/>
            </a:spcAft>
            <a:buChar char="•"/>
          </a:pPr>
          <a:r>
            <a:rPr lang="en-US" sz="1400" kern="1200" dirty="0"/>
            <a:t>Test crossbar array of dual-RRAM SET/RESET and voltage divider properties</a:t>
          </a:r>
        </a:p>
        <a:p>
          <a:pPr marL="114300" lvl="1" indent="-114300" algn="l" defTabSz="622300">
            <a:lnSpc>
              <a:spcPct val="90000"/>
            </a:lnSpc>
            <a:spcBef>
              <a:spcPct val="0"/>
            </a:spcBef>
            <a:spcAft>
              <a:spcPct val="15000"/>
            </a:spcAft>
            <a:buChar char="•"/>
          </a:pPr>
          <a:r>
            <a:rPr lang="en-US" sz="1400" kern="1200" dirty="0"/>
            <a:t>Fabricate NEM relays with larger bit widths</a:t>
          </a:r>
        </a:p>
      </dsp:txBody>
      <dsp:txXfrm>
        <a:off x="30587" y="3337603"/>
        <a:ext cx="3411882" cy="983147"/>
      </dsp:txXfrm>
    </dsp:sp>
    <dsp:sp modelId="{C7EC4A41-B7AD-744D-8359-42BC83B5A7B2}">
      <dsp:nvSpPr>
        <dsp:cNvPr id="0" name=""/>
        <dsp:cNvSpPr/>
      </dsp:nvSpPr>
      <dsp:spPr>
        <a:xfrm>
          <a:off x="6510924" y="25397"/>
          <a:ext cx="4775185"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highlight>
                <a:srgbClr val="FFFF00"/>
              </a:highlight>
            </a:rPr>
            <a:t>Make standard cells with different bit widths and estimate properties (V</a:t>
          </a:r>
          <a:r>
            <a:rPr lang="en-US" sz="1400" kern="1200" baseline="-25000" dirty="0">
              <a:highlight>
                <a:srgbClr val="FFFF00"/>
              </a:highlight>
            </a:rPr>
            <a:t>po</a:t>
          </a:r>
          <a:r>
            <a:rPr lang="en-US" sz="1400" kern="1200" baseline="0" dirty="0">
              <a:highlight>
                <a:srgbClr val="FFFF00"/>
              </a:highlight>
            </a:rPr>
            <a:t>,</a:t>
          </a:r>
          <a:r>
            <a:rPr lang="en-US" sz="1400" kern="1200" dirty="0">
              <a:highlight>
                <a:srgbClr val="FFFF00"/>
              </a:highlight>
            </a:rPr>
            <a:t> V</a:t>
          </a:r>
          <a:r>
            <a:rPr lang="en-US" sz="1400" kern="1200" baseline="-25000" dirty="0">
              <a:highlight>
                <a:srgbClr val="FFFF00"/>
              </a:highlight>
            </a:rPr>
            <a:t>po</a:t>
          </a:r>
          <a:r>
            <a:rPr lang="en-US" sz="1400" kern="1200" baseline="0" dirty="0">
              <a:highlight>
                <a:srgbClr val="FFFF00"/>
              </a:highlight>
            </a:rPr>
            <a:t>,</a:t>
          </a:r>
          <a:r>
            <a:rPr lang="en-US" sz="1400" kern="1200" dirty="0">
              <a:highlight>
                <a:srgbClr val="FFFF00"/>
              </a:highlight>
            </a:rPr>
            <a:t> endurance, etc.)</a:t>
          </a:r>
        </a:p>
        <a:p>
          <a:pPr marL="114300" lvl="1" indent="-114300" algn="l" defTabSz="622300">
            <a:lnSpc>
              <a:spcPct val="90000"/>
            </a:lnSpc>
            <a:spcBef>
              <a:spcPct val="0"/>
            </a:spcBef>
            <a:spcAft>
              <a:spcPct val="15000"/>
            </a:spcAft>
            <a:buChar char="•"/>
          </a:pPr>
          <a:r>
            <a:rPr lang="en-US" sz="1400" kern="1200" dirty="0">
              <a:highlight>
                <a:srgbClr val="FFFF00"/>
              </a:highlight>
            </a:rPr>
            <a:t>PnR to build switch boxes and connections boxes</a:t>
          </a:r>
        </a:p>
        <a:p>
          <a:pPr marL="114300" lvl="1" indent="-114300" algn="l" defTabSz="622300">
            <a:lnSpc>
              <a:spcPct val="90000"/>
            </a:lnSpc>
            <a:spcBef>
              <a:spcPct val="0"/>
            </a:spcBef>
            <a:spcAft>
              <a:spcPct val="15000"/>
            </a:spcAft>
            <a:buChar char="•"/>
          </a:pPr>
          <a:r>
            <a:rPr lang="en-US" sz="1400" b="0" kern="1200" dirty="0">
              <a:highlight>
                <a:srgbClr val="FFFF00"/>
              </a:highlight>
            </a:rPr>
            <a:t>Integration with AHA CGRA</a:t>
          </a:r>
        </a:p>
        <a:p>
          <a:pPr marL="114300" lvl="1" indent="-114300" algn="l" defTabSz="622300">
            <a:lnSpc>
              <a:spcPct val="90000"/>
            </a:lnSpc>
            <a:spcBef>
              <a:spcPct val="0"/>
            </a:spcBef>
            <a:spcAft>
              <a:spcPct val="15000"/>
            </a:spcAft>
            <a:buChar char="•"/>
          </a:pPr>
          <a:r>
            <a:rPr lang="en-US" sz="1400" kern="1200" dirty="0"/>
            <a:t>Architectural analysis w/fully laid out blocks</a:t>
          </a:r>
        </a:p>
        <a:p>
          <a:pPr marL="114300" lvl="1" indent="-114300" algn="l" defTabSz="622300">
            <a:lnSpc>
              <a:spcPct val="90000"/>
            </a:lnSpc>
            <a:spcBef>
              <a:spcPct val="0"/>
            </a:spcBef>
            <a:spcAft>
              <a:spcPct val="15000"/>
            </a:spcAft>
            <a:buChar char="•"/>
          </a:pPr>
          <a:r>
            <a:rPr lang="en-US" sz="1400" kern="1200" dirty="0"/>
            <a:t>Row/column drivers need to be implemented</a:t>
          </a:r>
        </a:p>
      </dsp:txBody>
      <dsp:txXfrm>
        <a:off x="7974066" y="55984"/>
        <a:ext cx="3281455" cy="983147"/>
      </dsp:txXfrm>
    </dsp:sp>
    <dsp:sp modelId="{E3F3A7FC-E4BE-5A49-ADC9-1E874A6075A6}">
      <dsp:nvSpPr>
        <dsp:cNvPr id="0" name=""/>
        <dsp:cNvSpPr/>
      </dsp:nvSpPr>
      <dsp:spPr>
        <a:xfrm>
          <a:off x="0" y="12698"/>
          <a:ext cx="5638964"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Test with different device parameters</a:t>
          </a:r>
        </a:p>
        <a:p>
          <a:pPr marL="114300" lvl="1" indent="-114300" algn="l" defTabSz="622300">
            <a:lnSpc>
              <a:spcPct val="90000"/>
            </a:lnSpc>
            <a:spcBef>
              <a:spcPct val="0"/>
            </a:spcBef>
            <a:spcAft>
              <a:spcPct val="15000"/>
            </a:spcAft>
            <a:buChar char="•"/>
          </a:pPr>
          <a:r>
            <a:rPr lang="en-US" sz="1400" kern="1200" dirty="0"/>
            <a:t>Test with different device models with varying levels of sophistication</a:t>
          </a: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rPr>
            <a:t>Row/column drivers need to be simulated</a:t>
          </a:r>
        </a:p>
        <a:p>
          <a:pPr marL="114300" lvl="1" indent="-114300" algn="l" defTabSz="622300">
            <a:lnSpc>
              <a:spcPct val="90000"/>
            </a:lnSpc>
            <a:spcBef>
              <a:spcPct val="0"/>
            </a:spcBef>
            <a:spcAft>
              <a:spcPct val="15000"/>
            </a:spcAft>
            <a:buChar char="•"/>
          </a:pPr>
          <a:r>
            <a:rPr lang="en-US" sz="1400" kern="1200" dirty="0">
              <a:solidFill>
                <a:srgbClr val="002060"/>
              </a:solidFill>
            </a:rPr>
            <a:t>Simulate NEM relay behavior using FEA tool</a:t>
          </a:r>
        </a:p>
        <a:p>
          <a:pPr marL="114300" lvl="1" indent="-114300" algn="l" defTabSz="622300">
            <a:lnSpc>
              <a:spcPct val="90000"/>
            </a:lnSpc>
            <a:spcBef>
              <a:spcPct val="0"/>
            </a:spcBef>
            <a:spcAft>
              <a:spcPct val="15000"/>
            </a:spcAft>
            <a:buChar char="•"/>
          </a:pPr>
          <a:r>
            <a:rPr lang="en-US" sz="1400" kern="1200" dirty="0">
              <a:solidFill>
                <a:srgbClr val="002060"/>
              </a:solidFill>
            </a:rPr>
            <a:t>Optimize shape of NEM relays using FEA tool</a:t>
          </a:r>
        </a:p>
        <a:p>
          <a:pPr marL="114300" lvl="1" indent="-114300" algn="l" defTabSz="622300">
            <a:lnSpc>
              <a:spcPct val="90000"/>
            </a:lnSpc>
            <a:spcBef>
              <a:spcPct val="0"/>
            </a:spcBef>
            <a:spcAft>
              <a:spcPct val="15000"/>
            </a:spcAft>
            <a:buChar char="•"/>
          </a:pPr>
          <a:r>
            <a:rPr lang="en-US" sz="1400" kern="1200" dirty="0">
              <a:solidFill>
                <a:srgbClr val="002060"/>
              </a:solidFill>
            </a:rPr>
            <a:t>Predict NEM relay pull-in/pull-out voltages using models</a:t>
          </a:r>
        </a:p>
        <a:p>
          <a:pPr marL="114300" lvl="1" indent="-114300" algn="l" defTabSz="622300">
            <a:lnSpc>
              <a:spcPct val="90000"/>
            </a:lnSpc>
            <a:spcBef>
              <a:spcPct val="0"/>
            </a:spcBef>
            <a:spcAft>
              <a:spcPct val="15000"/>
            </a:spcAft>
            <a:buChar char="•"/>
          </a:pPr>
          <a:r>
            <a:rPr lang="en-US" sz="1400" kern="1200" dirty="0">
              <a:solidFill>
                <a:srgbClr val="002060"/>
              </a:solidFill>
            </a:rPr>
            <a:t>Predict NEM relay stiction and contact resistance</a:t>
          </a:r>
        </a:p>
        <a:p>
          <a:pPr marL="114300" lvl="1" indent="-114300" algn="l" defTabSz="622300">
            <a:lnSpc>
              <a:spcPct val="90000"/>
            </a:lnSpc>
            <a:spcBef>
              <a:spcPct val="0"/>
            </a:spcBef>
            <a:spcAft>
              <a:spcPct val="15000"/>
            </a:spcAft>
            <a:buChar char="•"/>
          </a:pPr>
          <a:r>
            <a:rPr lang="en-US" sz="1400" kern="1200" dirty="0">
              <a:solidFill>
                <a:srgbClr val="002060"/>
              </a:solidFill>
            </a:rPr>
            <a:t>More advanced NEM relay model: calibrate to experimental data too</a:t>
          </a:r>
        </a:p>
      </dsp:txBody>
      <dsp:txXfrm>
        <a:off x="30587" y="43285"/>
        <a:ext cx="3886101" cy="983147"/>
      </dsp:txXfrm>
    </dsp:sp>
    <dsp:sp modelId="{851150B8-9258-074F-8743-6537E28E5016}">
      <dsp:nvSpPr>
        <dsp:cNvPr id="0" name=""/>
        <dsp:cNvSpPr/>
      </dsp:nvSpPr>
      <dsp:spPr>
        <a:xfrm>
          <a:off x="3850857" y="248026"/>
          <a:ext cx="1884129" cy="1884129"/>
        </a:xfrm>
        <a:prstGeom prst="pieWedg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Simulation &amp; Modeling</a:t>
          </a:r>
          <a:endParaRPr lang="en-US" sz="1400" kern="1200" dirty="0"/>
        </a:p>
      </dsp:txBody>
      <dsp:txXfrm>
        <a:off x="4402706" y="799875"/>
        <a:ext cx="1332280" cy="1332280"/>
      </dsp:txXfrm>
    </dsp:sp>
    <dsp:sp modelId="{1B7E48AB-B928-AC45-B840-58DF4E9DA2A3}">
      <dsp:nvSpPr>
        <dsp:cNvPr id="0" name=""/>
        <dsp:cNvSpPr/>
      </dsp:nvSpPr>
      <dsp:spPr>
        <a:xfrm rot="5400000">
          <a:off x="5822013" y="248026"/>
          <a:ext cx="1884129" cy="1884129"/>
        </a:xfrm>
        <a:prstGeom prst="pieWedg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VLSI Design</a:t>
          </a:r>
          <a:endParaRPr lang="en-US" sz="1400" kern="1200" dirty="0"/>
        </a:p>
      </dsp:txBody>
      <dsp:txXfrm rot="-5400000">
        <a:off x="5822013" y="799875"/>
        <a:ext cx="1332280" cy="1332280"/>
      </dsp:txXfrm>
    </dsp:sp>
    <dsp:sp modelId="{DCD5C749-7397-B648-965E-24BBD40EE8BA}">
      <dsp:nvSpPr>
        <dsp:cNvPr id="0" name=""/>
        <dsp:cNvSpPr/>
      </dsp:nvSpPr>
      <dsp:spPr>
        <a:xfrm rot="10800000">
          <a:off x="5822013" y="2219182"/>
          <a:ext cx="1884129" cy="188412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Architectural Analysis</a:t>
          </a:r>
          <a:endParaRPr lang="en-US" sz="1400" kern="1200" dirty="0"/>
        </a:p>
      </dsp:txBody>
      <dsp:txXfrm rot="10800000">
        <a:off x="5822013" y="2219182"/>
        <a:ext cx="1332280" cy="1332280"/>
      </dsp:txXfrm>
    </dsp:sp>
    <dsp:sp modelId="{32E24827-E138-2F4A-B270-11A2A908CE49}">
      <dsp:nvSpPr>
        <dsp:cNvPr id="0" name=""/>
        <dsp:cNvSpPr/>
      </dsp:nvSpPr>
      <dsp:spPr>
        <a:xfrm rot="16200000">
          <a:off x="3850857" y="2219182"/>
          <a:ext cx="1884129" cy="1884129"/>
        </a:xfrm>
        <a:prstGeom prst="pieWedg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Fabrication &amp; Characterization</a:t>
          </a:r>
          <a:endParaRPr lang="en-US" sz="1400" kern="1200" dirty="0"/>
        </a:p>
      </dsp:txBody>
      <dsp:txXfrm rot="5400000">
        <a:off x="4402706" y="2219182"/>
        <a:ext cx="1332280" cy="1332280"/>
      </dsp:txXfrm>
    </dsp:sp>
    <dsp:sp modelId="{993EFA02-A7E8-224C-9A4B-D8385D2386B0}">
      <dsp:nvSpPr>
        <dsp:cNvPr id="0" name=""/>
        <dsp:cNvSpPr/>
      </dsp:nvSpPr>
      <dsp:spPr>
        <a:xfrm>
          <a:off x="5453237" y="1784048"/>
          <a:ext cx="650525" cy="565673"/>
        </a:xfrm>
        <a:prstGeom prst="circularArrow">
          <a:avLst/>
        </a:prstGeom>
        <a:solidFill>
          <a:srgbClr val="7030A0"/>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dsp:style>
    </dsp:sp>
    <dsp:sp modelId="{A879F795-B2BA-F84F-8AA6-52076CC08E5D}">
      <dsp:nvSpPr>
        <dsp:cNvPr id="0" name=""/>
        <dsp:cNvSpPr/>
      </dsp:nvSpPr>
      <dsp:spPr>
        <a:xfrm rot="10800000">
          <a:off x="5453237" y="2001615"/>
          <a:ext cx="650525" cy="565673"/>
        </a:xfrm>
        <a:prstGeom prst="circularArrow">
          <a:avLst/>
        </a:prstGeom>
        <a:solidFill>
          <a:srgbClr val="7030A0"/>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C8DF4-F026-A24A-993C-C95A7E287F4A}" type="datetimeFigureOut">
              <a:rPr lang="en-US" smtClean="0"/>
              <a:t>5/6/19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2BCE1B-0358-064B-A696-3D0408AA6E41}" type="slidenum">
              <a:rPr lang="en-US" smtClean="0"/>
              <a:t>‹#›</a:t>
            </a:fld>
            <a:endParaRPr lang="en-US"/>
          </a:p>
        </p:txBody>
      </p:sp>
    </p:spTree>
    <p:extLst>
      <p:ext uri="{BB962C8B-B14F-4D97-AF65-F5344CB8AC3E}">
        <p14:creationId xmlns:p14="http://schemas.microsoft.com/office/powerpoint/2010/main" val="4001872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a:t>
            </a:fld>
            <a:endParaRPr lang="en-US"/>
          </a:p>
        </p:txBody>
      </p:sp>
    </p:spTree>
    <p:extLst>
      <p:ext uri="{BB962C8B-B14F-4D97-AF65-F5344CB8AC3E}">
        <p14:creationId xmlns:p14="http://schemas.microsoft.com/office/powerpoint/2010/main" val="738137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14</a:t>
            </a:fld>
            <a:endParaRPr lang="en-US"/>
          </a:p>
        </p:txBody>
      </p:sp>
    </p:spTree>
    <p:extLst>
      <p:ext uri="{BB962C8B-B14F-4D97-AF65-F5344CB8AC3E}">
        <p14:creationId xmlns:p14="http://schemas.microsoft.com/office/powerpoint/2010/main" val="3223222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idea: use RRAM to actuate the NEM relays</a:t>
            </a:r>
          </a:p>
          <a:p>
            <a:r>
              <a:rPr lang="en-US" dirty="0"/>
              <a:t>Entirely back-end-of-line (0T)</a:t>
            </a:r>
          </a:p>
          <a:p>
            <a:r>
              <a:rPr lang="en-US" dirty="0"/>
              <a:t>1N1R design</a:t>
            </a:r>
          </a:p>
          <a:p>
            <a:r>
              <a:rPr lang="en-US" dirty="0"/>
              <a:t>Need a good way to actuate</a:t>
            </a:r>
          </a:p>
          <a:p>
            <a:endParaRPr lang="en-US" dirty="0"/>
          </a:p>
          <a:p>
            <a:r>
              <a:rPr lang="en-US" dirty="0"/>
              <a:t>Poly layers are annoying to get to</a:t>
            </a:r>
          </a:p>
          <a:p>
            <a:r>
              <a:rPr lang="en-US" dirty="0"/>
              <a:t>RRAM properties have to match NEM relays’</a:t>
            </a:r>
          </a:p>
        </p:txBody>
      </p:sp>
      <p:sp>
        <p:nvSpPr>
          <p:cNvPr id="4" name="Slide Number Placeholder 3"/>
          <p:cNvSpPr>
            <a:spLocks noGrp="1"/>
          </p:cNvSpPr>
          <p:nvPr>
            <p:ph type="sldNum" sz="quarter" idx="5"/>
          </p:nvPr>
        </p:nvSpPr>
        <p:spPr/>
        <p:txBody>
          <a:bodyPr/>
          <a:lstStyle/>
          <a:p>
            <a:fld id="{C02BCE1B-0358-064B-A696-3D0408AA6E41}" type="slidenum">
              <a:rPr lang="en-US" smtClean="0"/>
              <a:t>19</a:t>
            </a:fld>
            <a:endParaRPr lang="en-US"/>
          </a:p>
        </p:txBody>
      </p:sp>
    </p:spTree>
    <p:extLst>
      <p:ext uri="{BB962C8B-B14F-4D97-AF65-F5344CB8AC3E}">
        <p14:creationId xmlns:p14="http://schemas.microsoft.com/office/powerpoint/2010/main" val="1707880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21</a:t>
            </a:fld>
            <a:endParaRPr lang="en-US"/>
          </a:p>
        </p:txBody>
      </p:sp>
    </p:spTree>
    <p:extLst>
      <p:ext uri="{BB962C8B-B14F-4D97-AF65-F5344CB8AC3E}">
        <p14:creationId xmlns:p14="http://schemas.microsoft.com/office/powerpoint/2010/main" val="4202138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add measurements on critical dimensions</a:t>
            </a:r>
          </a:p>
        </p:txBody>
      </p:sp>
      <p:sp>
        <p:nvSpPr>
          <p:cNvPr id="4" name="Slide Number Placeholder 3"/>
          <p:cNvSpPr>
            <a:spLocks noGrp="1"/>
          </p:cNvSpPr>
          <p:nvPr>
            <p:ph type="sldNum" sz="quarter" idx="5"/>
          </p:nvPr>
        </p:nvSpPr>
        <p:spPr/>
        <p:txBody>
          <a:bodyPr/>
          <a:lstStyle/>
          <a:p>
            <a:fld id="{C02BCE1B-0358-064B-A696-3D0408AA6E41}" type="slidenum">
              <a:rPr lang="en-US" smtClean="0"/>
              <a:t>22</a:t>
            </a:fld>
            <a:endParaRPr lang="en-US"/>
          </a:p>
        </p:txBody>
      </p:sp>
    </p:spTree>
    <p:extLst>
      <p:ext uri="{BB962C8B-B14F-4D97-AF65-F5344CB8AC3E}">
        <p14:creationId xmlns:p14="http://schemas.microsoft.com/office/powerpoint/2010/main" val="2272940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get to 1/3 area for full utilization</a:t>
            </a:r>
          </a:p>
        </p:txBody>
      </p:sp>
      <p:sp>
        <p:nvSpPr>
          <p:cNvPr id="4" name="Slide Number Placeholder 3"/>
          <p:cNvSpPr>
            <a:spLocks noGrp="1"/>
          </p:cNvSpPr>
          <p:nvPr>
            <p:ph type="sldNum" sz="quarter" idx="5"/>
          </p:nvPr>
        </p:nvSpPr>
        <p:spPr/>
        <p:txBody>
          <a:bodyPr/>
          <a:lstStyle/>
          <a:p>
            <a:fld id="{C02BCE1B-0358-064B-A696-3D0408AA6E41}" type="slidenum">
              <a:rPr lang="en-US" smtClean="0"/>
              <a:t>23</a:t>
            </a:fld>
            <a:endParaRPr lang="en-US"/>
          </a:p>
        </p:txBody>
      </p:sp>
    </p:spTree>
    <p:extLst>
      <p:ext uri="{BB962C8B-B14F-4D97-AF65-F5344CB8AC3E}">
        <p14:creationId xmlns:p14="http://schemas.microsoft.com/office/powerpoint/2010/main" val="542709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24</a:t>
            </a:fld>
            <a:endParaRPr lang="en-US"/>
          </a:p>
        </p:txBody>
      </p:sp>
    </p:spTree>
    <p:extLst>
      <p:ext uri="{BB962C8B-B14F-4D97-AF65-F5344CB8AC3E}">
        <p14:creationId xmlns:p14="http://schemas.microsoft.com/office/powerpoint/2010/main" val="400429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25</a:t>
            </a:fld>
            <a:endParaRPr lang="en-US"/>
          </a:p>
        </p:txBody>
      </p:sp>
    </p:spTree>
    <p:extLst>
      <p:ext uri="{BB962C8B-B14F-4D97-AF65-F5344CB8AC3E}">
        <p14:creationId xmlns:p14="http://schemas.microsoft.com/office/powerpoint/2010/main" val="796108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27</a:t>
            </a:fld>
            <a:endParaRPr lang="en-US"/>
          </a:p>
        </p:txBody>
      </p:sp>
    </p:spTree>
    <p:extLst>
      <p:ext uri="{BB962C8B-B14F-4D97-AF65-F5344CB8AC3E}">
        <p14:creationId xmlns:p14="http://schemas.microsoft.com/office/powerpoint/2010/main" val="1968335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stream for reduced I/O pin requirement)</a:t>
            </a:r>
          </a:p>
          <a:p>
            <a:r>
              <a:rPr lang="en-US" dirty="0"/>
              <a:t>Probably want to do this on-chip to reduce pin requirement</a:t>
            </a:r>
          </a:p>
          <a:p>
            <a:r>
              <a:rPr lang="en-US" dirty="0"/>
              <a:t>Column controller is similar</a:t>
            </a:r>
          </a:p>
        </p:txBody>
      </p:sp>
      <p:sp>
        <p:nvSpPr>
          <p:cNvPr id="4" name="Slide Number Placeholder 3"/>
          <p:cNvSpPr>
            <a:spLocks noGrp="1"/>
          </p:cNvSpPr>
          <p:nvPr>
            <p:ph type="sldNum" sz="quarter" idx="5"/>
          </p:nvPr>
        </p:nvSpPr>
        <p:spPr/>
        <p:txBody>
          <a:bodyPr/>
          <a:lstStyle/>
          <a:p>
            <a:fld id="{C02BCE1B-0358-064B-A696-3D0408AA6E41}" type="slidenum">
              <a:rPr lang="en-US" smtClean="0"/>
              <a:t>30</a:t>
            </a:fld>
            <a:endParaRPr lang="en-US"/>
          </a:p>
        </p:txBody>
      </p:sp>
    </p:spTree>
    <p:extLst>
      <p:ext uri="{BB962C8B-B14F-4D97-AF65-F5344CB8AC3E}">
        <p14:creationId xmlns:p14="http://schemas.microsoft.com/office/powerpoint/2010/main" val="1984453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you want all static configuration to use this architecture</a:t>
            </a:r>
          </a:p>
        </p:txBody>
      </p:sp>
      <p:sp>
        <p:nvSpPr>
          <p:cNvPr id="4" name="Slide Number Placeholder 3"/>
          <p:cNvSpPr>
            <a:spLocks noGrp="1"/>
          </p:cNvSpPr>
          <p:nvPr>
            <p:ph type="sldNum" sz="quarter" idx="5"/>
          </p:nvPr>
        </p:nvSpPr>
        <p:spPr/>
        <p:txBody>
          <a:bodyPr/>
          <a:lstStyle/>
          <a:p>
            <a:fld id="{C02BCE1B-0358-064B-A696-3D0408AA6E41}" type="slidenum">
              <a:rPr lang="en-US" smtClean="0"/>
              <a:t>32</a:t>
            </a:fld>
            <a:endParaRPr lang="en-US"/>
          </a:p>
        </p:txBody>
      </p:sp>
    </p:spTree>
    <p:extLst>
      <p:ext uri="{BB962C8B-B14F-4D97-AF65-F5344CB8AC3E}">
        <p14:creationId xmlns:p14="http://schemas.microsoft.com/office/powerpoint/2010/main" val="721577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have many options for designing an application. Here’s a diagram showing the supposed tradeoffs between different application design flows.</a:t>
            </a:r>
          </a:p>
          <a:p>
            <a:endParaRPr lang="en-US" dirty="0"/>
          </a:p>
          <a:p>
            <a:r>
              <a:rPr lang="en-US" dirty="0"/>
              <a:t>Flexibility = What applications can be run on it</a:t>
            </a:r>
          </a:p>
          <a:p>
            <a:r>
              <a:rPr lang="en-US" dirty="0"/>
              <a:t>Efficiency = EDP</a:t>
            </a:r>
          </a:p>
          <a:p>
            <a:r>
              <a:rPr lang="en-US" dirty="0"/>
              <a:t>Cost per unit = NRE cost</a:t>
            </a:r>
          </a:p>
          <a:p>
            <a:endParaRPr lang="en-US" dirty="0"/>
          </a:p>
          <a:p>
            <a:r>
              <a:rPr lang="en-US" dirty="0"/>
              <a:t>We have CPUs which you run software on, GPUs which you run CUDA software on, FPGAs which you compile RTL to (or use HLS), and ASICs which have the most complex design flow.</a:t>
            </a:r>
          </a:p>
          <a:p>
            <a:endParaRPr lang="en-US" dirty="0"/>
          </a:p>
          <a:p>
            <a:r>
              <a:rPr lang="en-US" dirty="0"/>
              <a:t>More recently, we also have CGRAs, which are coarse-grained FPGAs, meaning they replace some LUTs with common logic structures. These have a somewhat interesting profile on this scale.</a:t>
            </a:r>
          </a:p>
          <a:p>
            <a:endParaRPr lang="en-US" dirty="0"/>
          </a:p>
          <a:p>
            <a:r>
              <a:rPr lang="en-US" dirty="0"/>
              <a:t>CGRAs are FPGAs that tradeoff a small amount of flexibility for a decent amount of efficiency (depending on workload though)</a:t>
            </a:r>
          </a:p>
          <a:p>
            <a:r>
              <a:rPr lang="en-US" dirty="0"/>
              <a:t>Same design flow should mean same cost per unit</a:t>
            </a:r>
          </a:p>
        </p:txBody>
      </p:sp>
      <p:sp>
        <p:nvSpPr>
          <p:cNvPr id="4" name="Slide Number Placeholder 3"/>
          <p:cNvSpPr>
            <a:spLocks noGrp="1"/>
          </p:cNvSpPr>
          <p:nvPr>
            <p:ph type="sldNum" sz="quarter" idx="5"/>
          </p:nvPr>
        </p:nvSpPr>
        <p:spPr/>
        <p:txBody>
          <a:bodyPr/>
          <a:lstStyle/>
          <a:p>
            <a:fld id="{C02BCE1B-0358-064B-A696-3D0408AA6E41}" type="slidenum">
              <a:rPr lang="en-US" smtClean="0"/>
              <a:t>2</a:t>
            </a:fld>
            <a:endParaRPr lang="en-US"/>
          </a:p>
        </p:txBody>
      </p:sp>
    </p:spTree>
    <p:extLst>
      <p:ext uri="{BB962C8B-B14F-4D97-AF65-F5344CB8AC3E}">
        <p14:creationId xmlns:p14="http://schemas.microsoft.com/office/powerpoint/2010/main" val="3051264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need to think about what causes this overhead. There are three main causes.</a:t>
            </a:r>
          </a:p>
        </p:txBody>
      </p:sp>
      <p:sp>
        <p:nvSpPr>
          <p:cNvPr id="4" name="Slide Number Placeholder 3"/>
          <p:cNvSpPr>
            <a:spLocks noGrp="1"/>
          </p:cNvSpPr>
          <p:nvPr>
            <p:ph type="sldNum" sz="quarter" idx="5"/>
          </p:nvPr>
        </p:nvSpPr>
        <p:spPr/>
        <p:txBody>
          <a:bodyPr/>
          <a:lstStyle/>
          <a:p>
            <a:fld id="{C02BCE1B-0358-064B-A696-3D0408AA6E41}" type="slidenum">
              <a:rPr lang="en-US" smtClean="0"/>
              <a:t>3</a:t>
            </a:fld>
            <a:endParaRPr lang="en-US"/>
          </a:p>
        </p:txBody>
      </p:sp>
    </p:spTree>
    <p:extLst>
      <p:ext uri="{BB962C8B-B14F-4D97-AF65-F5344CB8AC3E}">
        <p14:creationId xmlns:p14="http://schemas.microsoft.com/office/powerpoint/2010/main" val="480391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a:t>
            </a:r>
          </a:p>
          <a:p>
            <a:r>
              <a:rPr lang="en-US" dirty="0"/>
              <a:t>CGRAs become competitive with ASICs in terms of performance</a:t>
            </a:r>
          </a:p>
          <a:p>
            <a:r>
              <a:rPr lang="en-US" dirty="0"/>
              <a:t>CGRAs become competitive with ASICs for “normally off, instantly on”</a:t>
            </a:r>
          </a:p>
        </p:txBody>
      </p:sp>
      <p:sp>
        <p:nvSpPr>
          <p:cNvPr id="4" name="Slide Number Placeholder 3"/>
          <p:cNvSpPr>
            <a:spLocks noGrp="1"/>
          </p:cNvSpPr>
          <p:nvPr>
            <p:ph type="sldNum" sz="quarter" idx="5"/>
          </p:nvPr>
        </p:nvSpPr>
        <p:spPr/>
        <p:txBody>
          <a:bodyPr/>
          <a:lstStyle/>
          <a:p>
            <a:fld id="{C02BCE1B-0358-064B-A696-3D0408AA6E41}" type="slidenum">
              <a:rPr lang="en-US" smtClean="0"/>
              <a:t>4</a:t>
            </a:fld>
            <a:endParaRPr lang="en-US"/>
          </a:p>
        </p:txBody>
      </p:sp>
    </p:spTree>
    <p:extLst>
      <p:ext uri="{BB962C8B-B14F-4D97-AF65-F5344CB8AC3E}">
        <p14:creationId xmlns:p14="http://schemas.microsoft.com/office/powerpoint/2010/main" val="1052674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6</a:t>
            </a:fld>
            <a:endParaRPr lang="en-US"/>
          </a:p>
        </p:txBody>
      </p:sp>
    </p:spTree>
    <p:extLst>
      <p:ext uri="{BB962C8B-B14F-4D97-AF65-F5344CB8AC3E}">
        <p14:creationId xmlns:p14="http://schemas.microsoft.com/office/powerpoint/2010/main" val="2014890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8</a:t>
            </a:fld>
            <a:endParaRPr lang="en-US"/>
          </a:p>
        </p:txBody>
      </p:sp>
    </p:spTree>
    <p:extLst>
      <p:ext uri="{BB962C8B-B14F-4D97-AF65-F5344CB8AC3E}">
        <p14:creationId xmlns:p14="http://schemas.microsoft.com/office/powerpoint/2010/main" val="1666001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9</a:t>
            </a:fld>
            <a:endParaRPr lang="en-US"/>
          </a:p>
        </p:txBody>
      </p:sp>
    </p:spTree>
    <p:extLst>
      <p:ext uri="{BB962C8B-B14F-4D97-AF65-F5344CB8AC3E}">
        <p14:creationId xmlns:p14="http://schemas.microsoft.com/office/powerpoint/2010/main" val="2566928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10</a:t>
            </a:fld>
            <a:endParaRPr lang="en-US"/>
          </a:p>
        </p:txBody>
      </p:sp>
    </p:spTree>
    <p:extLst>
      <p:ext uri="{BB962C8B-B14F-4D97-AF65-F5344CB8AC3E}">
        <p14:creationId xmlns:p14="http://schemas.microsoft.com/office/powerpoint/2010/main" val="365666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12</a:t>
            </a:fld>
            <a:endParaRPr lang="en-US"/>
          </a:p>
        </p:txBody>
      </p:sp>
    </p:spTree>
    <p:extLst>
      <p:ext uri="{BB962C8B-B14F-4D97-AF65-F5344CB8AC3E}">
        <p14:creationId xmlns:p14="http://schemas.microsoft.com/office/powerpoint/2010/main" val="2506086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8564-C649-9343-92B9-D1BF508F65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87CAED-C35A-564F-917A-9F96CC7112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871F48-9C3A-9242-9074-25D42B8B0E62}"/>
              </a:ext>
            </a:extLst>
          </p:cNvPr>
          <p:cNvSpPr>
            <a:spLocks noGrp="1"/>
          </p:cNvSpPr>
          <p:nvPr>
            <p:ph type="dt" sz="half" idx="10"/>
          </p:nvPr>
        </p:nvSpPr>
        <p:spPr/>
        <p:txBody>
          <a:bodyPr/>
          <a:lstStyle/>
          <a:p>
            <a:fld id="{9DFF981E-7E04-3149-BBA3-99501D3F0100}" type="datetimeFigureOut">
              <a:rPr lang="en-US" smtClean="0"/>
              <a:t>5/6/19</a:t>
            </a:fld>
            <a:endParaRPr lang="en-US"/>
          </a:p>
        </p:txBody>
      </p:sp>
      <p:sp>
        <p:nvSpPr>
          <p:cNvPr id="5" name="Footer Placeholder 4">
            <a:extLst>
              <a:ext uri="{FF2B5EF4-FFF2-40B4-BE49-F238E27FC236}">
                <a16:creationId xmlns:a16="http://schemas.microsoft.com/office/drawing/2014/main" id="{A65F6011-CC4A-1340-962E-D52110837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9DEB79-D00A-AB4B-BFC5-B1426F8643B2}"/>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1500279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B3E37-88B7-B340-8119-219CDE0497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1F0EBC-E040-B24B-9CF2-19B0647635D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39C7A-CC10-EE49-86E9-3D74195F5B92}"/>
              </a:ext>
            </a:extLst>
          </p:cNvPr>
          <p:cNvSpPr>
            <a:spLocks noGrp="1"/>
          </p:cNvSpPr>
          <p:nvPr>
            <p:ph type="dt" sz="half" idx="10"/>
          </p:nvPr>
        </p:nvSpPr>
        <p:spPr/>
        <p:txBody>
          <a:bodyPr/>
          <a:lstStyle/>
          <a:p>
            <a:fld id="{9DFF981E-7E04-3149-BBA3-99501D3F0100}" type="datetimeFigureOut">
              <a:rPr lang="en-US" smtClean="0"/>
              <a:t>5/6/19</a:t>
            </a:fld>
            <a:endParaRPr lang="en-US"/>
          </a:p>
        </p:txBody>
      </p:sp>
      <p:sp>
        <p:nvSpPr>
          <p:cNvPr id="5" name="Footer Placeholder 4">
            <a:extLst>
              <a:ext uri="{FF2B5EF4-FFF2-40B4-BE49-F238E27FC236}">
                <a16:creationId xmlns:a16="http://schemas.microsoft.com/office/drawing/2014/main" id="{FCBB20A9-0676-494C-983D-2FF26DF768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6F546-18E8-C746-9E2F-CE2E406DEF53}"/>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377821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76FF0A-D9AB-5D46-AA52-320C9AB2AC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E58BF1-D914-A74D-B6E3-E093975B3B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21855-335D-FA49-AB8E-EB4C5B52A642}"/>
              </a:ext>
            </a:extLst>
          </p:cNvPr>
          <p:cNvSpPr>
            <a:spLocks noGrp="1"/>
          </p:cNvSpPr>
          <p:nvPr>
            <p:ph type="dt" sz="half" idx="10"/>
          </p:nvPr>
        </p:nvSpPr>
        <p:spPr/>
        <p:txBody>
          <a:bodyPr/>
          <a:lstStyle/>
          <a:p>
            <a:fld id="{9DFF981E-7E04-3149-BBA3-99501D3F0100}" type="datetimeFigureOut">
              <a:rPr lang="en-US" smtClean="0"/>
              <a:t>5/6/19</a:t>
            </a:fld>
            <a:endParaRPr lang="en-US"/>
          </a:p>
        </p:txBody>
      </p:sp>
      <p:sp>
        <p:nvSpPr>
          <p:cNvPr id="5" name="Footer Placeholder 4">
            <a:extLst>
              <a:ext uri="{FF2B5EF4-FFF2-40B4-BE49-F238E27FC236}">
                <a16:creationId xmlns:a16="http://schemas.microsoft.com/office/drawing/2014/main" id="{07E0BBA6-C6AE-C443-89FD-42D2CED6E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BE8F7-33A9-6A4D-B2BB-05D6BE9AFAD1}"/>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579740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CA652-8E83-D746-B6D3-781EDA0433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E9294D-C534-E541-B91F-855FC143569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9E4B88-517D-9B4B-9C46-DF0470FDDE76}"/>
              </a:ext>
            </a:extLst>
          </p:cNvPr>
          <p:cNvSpPr>
            <a:spLocks noGrp="1"/>
          </p:cNvSpPr>
          <p:nvPr>
            <p:ph type="dt" sz="half" idx="10"/>
          </p:nvPr>
        </p:nvSpPr>
        <p:spPr/>
        <p:txBody>
          <a:bodyPr/>
          <a:lstStyle/>
          <a:p>
            <a:fld id="{9DFF981E-7E04-3149-BBA3-99501D3F0100}" type="datetimeFigureOut">
              <a:rPr lang="en-US" smtClean="0"/>
              <a:t>5/6/19</a:t>
            </a:fld>
            <a:endParaRPr lang="en-US"/>
          </a:p>
        </p:txBody>
      </p:sp>
      <p:sp>
        <p:nvSpPr>
          <p:cNvPr id="5" name="Footer Placeholder 4">
            <a:extLst>
              <a:ext uri="{FF2B5EF4-FFF2-40B4-BE49-F238E27FC236}">
                <a16:creationId xmlns:a16="http://schemas.microsoft.com/office/drawing/2014/main" id="{91FE3CE9-6BD8-974D-ABC7-D0A9D3DDB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B2CCF-40D7-364E-98F7-7E8C96DE2A16}"/>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037943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2770E-8752-0548-AD4C-294A2240D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DA5B65-A449-A147-8D6F-7458EA2456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3D24C85-8E0B-614C-8836-CA0F2DD7AE74}"/>
              </a:ext>
            </a:extLst>
          </p:cNvPr>
          <p:cNvSpPr>
            <a:spLocks noGrp="1"/>
          </p:cNvSpPr>
          <p:nvPr>
            <p:ph type="dt" sz="half" idx="10"/>
          </p:nvPr>
        </p:nvSpPr>
        <p:spPr/>
        <p:txBody>
          <a:bodyPr/>
          <a:lstStyle/>
          <a:p>
            <a:fld id="{9DFF981E-7E04-3149-BBA3-99501D3F0100}" type="datetimeFigureOut">
              <a:rPr lang="en-US" smtClean="0"/>
              <a:t>5/6/19</a:t>
            </a:fld>
            <a:endParaRPr lang="en-US"/>
          </a:p>
        </p:txBody>
      </p:sp>
      <p:sp>
        <p:nvSpPr>
          <p:cNvPr id="5" name="Footer Placeholder 4">
            <a:extLst>
              <a:ext uri="{FF2B5EF4-FFF2-40B4-BE49-F238E27FC236}">
                <a16:creationId xmlns:a16="http://schemas.microsoft.com/office/drawing/2014/main" id="{B6C38FFC-6298-C542-8015-EFB73EE96C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8202A-1E46-9242-8CD2-A9E29FF8C0F4}"/>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60486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C26E2-6282-604B-9CEA-63675F88BF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E6142F-4AD6-AF40-9464-05375526109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1BD993-84EF-3544-BD6D-1A57AAAA269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4BAF41-2A8C-CE46-A3E8-B7C2E01E719C}"/>
              </a:ext>
            </a:extLst>
          </p:cNvPr>
          <p:cNvSpPr>
            <a:spLocks noGrp="1"/>
          </p:cNvSpPr>
          <p:nvPr>
            <p:ph type="dt" sz="half" idx="10"/>
          </p:nvPr>
        </p:nvSpPr>
        <p:spPr/>
        <p:txBody>
          <a:bodyPr/>
          <a:lstStyle/>
          <a:p>
            <a:fld id="{9DFF981E-7E04-3149-BBA3-99501D3F0100}" type="datetimeFigureOut">
              <a:rPr lang="en-US" smtClean="0"/>
              <a:t>5/6/19</a:t>
            </a:fld>
            <a:endParaRPr lang="en-US"/>
          </a:p>
        </p:txBody>
      </p:sp>
      <p:sp>
        <p:nvSpPr>
          <p:cNvPr id="6" name="Footer Placeholder 5">
            <a:extLst>
              <a:ext uri="{FF2B5EF4-FFF2-40B4-BE49-F238E27FC236}">
                <a16:creationId xmlns:a16="http://schemas.microsoft.com/office/drawing/2014/main" id="{A355C68D-6AEC-0147-848D-D116228202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3E5BF-B3E9-AD40-99C5-F755FF0D38EB}"/>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447424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A5899-A52E-5B4A-8D6F-7846428CE8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182F56-183C-944B-8120-FEDAB1BB8B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1AB195-3ED0-6843-9D80-211CB9E7CC5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16402D-5696-274E-AE67-8703464E59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0A17444-4C2C-D04A-974D-72CB3B183BB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4D7D95-CB20-EB45-AF99-2F57B2F02F14}"/>
              </a:ext>
            </a:extLst>
          </p:cNvPr>
          <p:cNvSpPr>
            <a:spLocks noGrp="1"/>
          </p:cNvSpPr>
          <p:nvPr>
            <p:ph type="dt" sz="half" idx="10"/>
          </p:nvPr>
        </p:nvSpPr>
        <p:spPr/>
        <p:txBody>
          <a:bodyPr/>
          <a:lstStyle/>
          <a:p>
            <a:fld id="{9DFF981E-7E04-3149-BBA3-99501D3F0100}" type="datetimeFigureOut">
              <a:rPr lang="en-US" smtClean="0"/>
              <a:t>5/6/19</a:t>
            </a:fld>
            <a:endParaRPr lang="en-US"/>
          </a:p>
        </p:txBody>
      </p:sp>
      <p:sp>
        <p:nvSpPr>
          <p:cNvPr id="8" name="Footer Placeholder 7">
            <a:extLst>
              <a:ext uri="{FF2B5EF4-FFF2-40B4-BE49-F238E27FC236}">
                <a16:creationId xmlns:a16="http://schemas.microsoft.com/office/drawing/2014/main" id="{96F14C7D-F9D1-A044-9CF4-B3CC8D6182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09C9B1-11AF-1A41-B96B-5C796FFDBB5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4201518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86D7-5EE6-334C-AEE7-7D05E3664A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00CDA5-3774-4443-B787-AD6351FCDD8A}"/>
              </a:ext>
            </a:extLst>
          </p:cNvPr>
          <p:cNvSpPr>
            <a:spLocks noGrp="1"/>
          </p:cNvSpPr>
          <p:nvPr>
            <p:ph type="dt" sz="half" idx="10"/>
          </p:nvPr>
        </p:nvSpPr>
        <p:spPr/>
        <p:txBody>
          <a:bodyPr/>
          <a:lstStyle/>
          <a:p>
            <a:fld id="{9DFF981E-7E04-3149-BBA3-99501D3F0100}" type="datetimeFigureOut">
              <a:rPr lang="en-US" smtClean="0"/>
              <a:t>5/6/19</a:t>
            </a:fld>
            <a:endParaRPr lang="en-US"/>
          </a:p>
        </p:txBody>
      </p:sp>
      <p:sp>
        <p:nvSpPr>
          <p:cNvPr id="4" name="Footer Placeholder 3">
            <a:extLst>
              <a:ext uri="{FF2B5EF4-FFF2-40B4-BE49-F238E27FC236}">
                <a16:creationId xmlns:a16="http://schemas.microsoft.com/office/drawing/2014/main" id="{10E15093-AD2C-DC43-A456-A15FF4DA05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E44FEB-AFFA-B24E-8F55-F984A7C295B4}"/>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634158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3478A4-A626-2C41-8B91-3E3BC344DCE0}"/>
              </a:ext>
            </a:extLst>
          </p:cNvPr>
          <p:cNvSpPr>
            <a:spLocks noGrp="1"/>
          </p:cNvSpPr>
          <p:nvPr>
            <p:ph type="dt" sz="half" idx="10"/>
          </p:nvPr>
        </p:nvSpPr>
        <p:spPr/>
        <p:txBody>
          <a:bodyPr/>
          <a:lstStyle/>
          <a:p>
            <a:fld id="{9DFF981E-7E04-3149-BBA3-99501D3F0100}" type="datetimeFigureOut">
              <a:rPr lang="en-US" smtClean="0"/>
              <a:t>5/6/19</a:t>
            </a:fld>
            <a:endParaRPr lang="en-US"/>
          </a:p>
        </p:txBody>
      </p:sp>
      <p:sp>
        <p:nvSpPr>
          <p:cNvPr id="3" name="Footer Placeholder 2">
            <a:extLst>
              <a:ext uri="{FF2B5EF4-FFF2-40B4-BE49-F238E27FC236}">
                <a16:creationId xmlns:a16="http://schemas.microsoft.com/office/drawing/2014/main" id="{12316972-E253-9746-9C90-B5692D7C99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268A82-97AC-C04F-B9A6-F1169D8342D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186341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9107A-B662-D144-8AF6-1CC7A86FCE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E5B007-4193-A247-B253-C6F37641DD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5D6BFC-0DB5-E042-A4B2-F5367046AE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703F699-ECF0-7149-B920-102D1395B87F}"/>
              </a:ext>
            </a:extLst>
          </p:cNvPr>
          <p:cNvSpPr>
            <a:spLocks noGrp="1"/>
          </p:cNvSpPr>
          <p:nvPr>
            <p:ph type="dt" sz="half" idx="10"/>
          </p:nvPr>
        </p:nvSpPr>
        <p:spPr/>
        <p:txBody>
          <a:bodyPr/>
          <a:lstStyle/>
          <a:p>
            <a:fld id="{9DFF981E-7E04-3149-BBA3-99501D3F0100}" type="datetimeFigureOut">
              <a:rPr lang="en-US" smtClean="0"/>
              <a:t>5/6/19</a:t>
            </a:fld>
            <a:endParaRPr lang="en-US"/>
          </a:p>
        </p:txBody>
      </p:sp>
      <p:sp>
        <p:nvSpPr>
          <p:cNvPr id="6" name="Footer Placeholder 5">
            <a:extLst>
              <a:ext uri="{FF2B5EF4-FFF2-40B4-BE49-F238E27FC236}">
                <a16:creationId xmlns:a16="http://schemas.microsoft.com/office/drawing/2014/main" id="{116BFBE2-B6A4-0149-A8D0-3667D16B13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4B0AEA-2B01-1140-B13E-165CD2C68FA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942156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D3FC-236A-7D44-978B-C9129A42FA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B639F1-F218-344C-90B1-AC0C055FE9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EBDC04-81BA-854F-B033-7CA7541F58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9A384F-0A0A-A947-B594-BF74C5D34FFC}"/>
              </a:ext>
            </a:extLst>
          </p:cNvPr>
          <p:cNvSpPr>
            <a:spLocks noGrp="1"/>
          </p:cNvSpPr>
          <p:nvPr>
            <p:ph type="dt" sz="half" idx="10"/>
          </p:nvPr>
        </p:nvSpPr>
        <p:spPr/>
        <p:txBody>
          <a:bodyPr/>
          <a:lstStyle/>
          <a:p>
            <a:fld id="{9DFF981E-7E04-3149-BBA3-99501D3F0100}" type="datetimeFigureOut">
              <a:rPr lang="en-US" smtClean="0"/>
              <a:t>5/6/19</a:t>
            </a:fld>
            <a:endParaRPr lang="en-US"/>
          </a:p>
        </p:txBody>
      </p:sp>
      <p:sp>
        <p:nvSpPr>
          <p:cNvPr id="6" name="Footer Placeholder 5">
            <a:extLst>
              <a:ext uri="{FF2B5EF4-FFF2-40B4-BE49-F238E27FC236}">
                <a16:creationId xmlns:a16="http://schemas.microsoft.com/office/drawing/2014/main" id="{F50E60B8-4EC9-2645-B0C0-3BAB7FDCDB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C9FBE-50C9-D145-8BC6-4016A6EE20B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547426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ECBE04-98FB-3648-A938-55275109F0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5302AD-2856-294B-BD42-BB985F3473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1D55BE-A7FA-7640-9B7B-44C5E1FE3D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FF981E-7E04-3149-BBA3-99501D3F0100}" type="datetimeFigureOut">
              <a:rPr lang="en-US" smtClean="0"/>
              <a:t>5/6/19</a:t>
            </a:fld>
            <a:endParaRPr lang="en-US"/>
          </a:p>
        </p:txBody>
      </p:sp>
      <p:sp>
        <p:nvSpPr>
          <p:cNvPr id="5" name="Footer Placeholder 4">
            <a:extLst>
              <a:ext uri="{FF2B5EF4-FFF2-40B4-BE49-F238E27FC236}">
                <a16:creationId xmlns:a16="http://schemas.microsoft.com/office/drawing/2014/main" id="{64CDF7D7-3A5D-5F45-9EC2-1EC58C596C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F44A20-287D-9746-A829-A08F6F960A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6A98DC-08F5-5D47-A74A-80726966A482}" type="slidenum">
              <a:rPr lang="en-US" smtClean="0"/>
              <a:t>‹#›</a:t>
            </a:fld>
            <a:endParaRPr lang="en-US"/>
          </a:p>
        </p:txBody>
      </p:sp>
    </p:spTree>
    <p:extLst>
      <p:ext uri="{BB962C8B-B14F-4D97-AF65-F5344CB8AC3E}">
        <p14:creationId xmlns:p14="http://schemas.microsoft.com/office/powerpoint/2010/main" val="1941907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hackernoon.com/a-gentle-introduction-to-hardware-accelerated-data-processing-81ac79c210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emf"/></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falstad.com/circuit/circuitjs.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5CC34E-8749-7C4D-A49E-D1E75FCFD6B4}"/>
              </a:ext>
            </a:extLst>
          </p:cNvPr>
          <p:cNvSpPr>
            <a:spLocks noGrp="1"/>
          </p:cNvSpPr>
          <p:nvPr>
            <p:ph type="ctrTitle"/>
          </p:nvPr>
        </p:nvSpPr>
        <p:spPr/>
        <p:txBody>
          <a:bodyPr>
            <a:noAutofit/>
          </a:bodyPr>
          <a:lstStyle/>
          <a:p>
            <a:r>
              <a:rPr lang="en-US" sz="4800" b="1" dirty="0"/>
              <a:t>Emerging Nanotechnologies for Ultra-Efficient 3D CGRAs</a:t>
            </a:r>
          </a:p>
        </p:txBody>
      </p:sp>
      <p:sp>
        <p:nvSpPr>
          <p:cNvPr id="5" name="Subtitle 4">
            <a:extLst>
              <a:ext uri="{FF2B5EF4-FFF2-40B4-BE49-F238E27FC236}">
                <a16:creationId xmlns:a16="http://schemas.microsoft.com/office/drawing/2014/main" id="{D28334ED-CB08-7D40-BD62-09AC93750D0D}"/>
              </a:ext>
            </a:extLst>
          </p:cNvPr>
          <p:cNvSpPr>
            <a:spLocks noGrp="1"/>
          </p:cNvSpPr>
          <p:nvPr>
            <p:ph type="subTitle" idx="1"/>
          </p:nvPr>
        </p:nvSpPr>
        <p:spPr/>
        <p:txBody>
          <a:bodyPr/>
          <a:lstStyle/>
          <a:p>
            <a:r>
              <a:rPr lang="en-US" dirty="0"/>
              <a:t>Akash Levy, Stanford University</a:t>
            </a:r>
          </a:p>
          <a:p>
            <a:r>
              <a:rPr lang="en-US" dirty="0"/>
              <a:t>Advisor: Priyanka Raina</a:t>
            </a:r>
          </a:p>
        </p:txBody>
      </p:sp>
    </p:spTree>
    <p:extLst>
      <p:ext uri="{BB962C8B-B14F-4D97-AF65-F5344CB8AC3E}">
        <p14:creationId xmlns:p14="http://schemas.microsoft.com/office/powerpoint/2010/main" val="1387859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DC8E-A4D3-DD45-A8A1-50752AAE5336}"/>
              </a:ext>
            </a:extLst>
          </p:cNvPr>
          <p:cNvSpPr>
            <a:spLocks noGrp="1"/>
          </p:cNvSpPr>
          <p:nvPr>
            <p:ph type="title"/>
          </p:nvPr>
        </p:nvSpPr>
        <p:spPr/>
        <p:txBody>
          <a:bodyPr/>
          <a:lstStyle/>
          <a:p>
            <a:r>
              <a:rPr lang="en-US" dirty="0"/>
              <a:t>Previous work on NEM relays for FPGAs</a:t>
            </a:r>
          </a:p>
        </p:txBody>
      </p:sp>
      <p:sp>
        <p:nvSpPr>
          <p:cNvPr id="3" name="Content Placeholder 2">
            <a:extLst>
              <a:ext uri="{FF2B5EF4-FFF2-40B4-BE49-F238E27FC236}">
                <a16:creationId xmlns:a16="http://schemas.microsoft.com/office/drawing/2014/main" id="{BB54F9F5-4F6B-B243-841A-8CE76D8DB79D}"/>
              </a:ext>
            </a:extLst>
          </p:cNvPr>
          <p:cNvSpPr>
            <a:spLocks noGrp="1"/>
          </p:cNvSpPr>
          <p:nvPr>
            <p:ph idx="1"/>
          </p:nvPr>
        </p:nvSpPr>
        <p:spPr>
          <a:xfrm>
            <a:off x="838200" y="1825624"/>
            <a:ext cx="10515600" cy="4816475"/>
          </a:xfrm>
        </p:spPr>
        <p:txBody>
          <a:bodyPr>
            <a:normAutofit lnSpcReduction="10000"/>
          </a:bodyPr>
          <a:lstStyle/>
          <a:p>
            <a:r>
              <a:rPr lang="en-US" sz="1900" b="1" dirty="0"/>
              <a:t>C. Chen, W. S. Lee, R. </a:t>
            </a:r>
            <a:r>
              <a:rPr lang="en-US" sz="1900" b="1" dirty="0" err="1"/>
              <a:t>Parsa</a:t>
            </a:r>
            <a:r>
              <a:rPr lang="en-US" sz="1900" b="1" dirty="0"/>
              <a:t>, S. Chong, J. </a:t>
            </a:r>
            <a:r>
              <a:rPr lang="en-US" sz="1900" b="1" dirty="0" err="1"/>
              <a:t>Provine</a:t>
            </a:r>
            <a:r>
              <a:rPr lang="en-US" sz="1900" b="1" dirty="0"/>
              <a:t>, J. Watt, R. T. Howe, H.-S. P. Wong, and S. Mitra, “Nano-electro-mechanical relays for FPGA routing: Experimental demonstration and a design technique,” in Design, Automation &amp; Test in Europe Conference &amp; Exhibition (DATE), 2012, pp. 1361–1366, IEEE, 2012.</a:t>
            </a:r>
          </a:p>
          <a:p>
            <a:pPr lvl="1"/>
            <a:r>
              <a:rPr lang="en-US" dirty="0"/>
              <a:t>3D place-and-route scheme with NEM-based LUTs and routers</a:t>
            </a:r>
          </a:p>
          <a:p>
            <a:pPr lvl="1"/>
            <a:r>
              <a:rPr lang="en-US" dirty="0"/>
              <a:t>Maximum of </a:t>
            </a:r>
            <a:r>
              <a:rPr lang="en-US" b="1" dirty="0"/>
              <a:t>41.9% performance gain</a:t>
            </a:r>
          </a:p>
          <a:p>
            <a:r>
              <a:rPr lang="en-US" sz="2300" b="1" dirty="0"/>
              <a:t>C. Chen, R. </a:t>
            </a:r>
            <a:r>
              <a:rPr lang="en-US" sz="2300" b="1" dirty="0" err="1"/>
              <a:t>Parsa</a:t>
            </a:r>
            <a:r>
              <a:rPr lang="en-US" sz="2300" b="1" dirty="0"/>
              <a:t>, N. </a:t>
            </a:r>
            <a:r>
              <a:rPr lang="en-US" sz="2300" b="1" dirty="0" err="1"/>
              <a:t>Patil</a:t>
            </a:r>
            <a:r>
              <a:rPr lang="en-US" sz="2300" b="1" dirty="0"/>
              <a:t>, S. Chong, K. </a:t>
            </a:r>
            <a:r>
              <a:rPr lang="en-US" sz="2300" b="1" dirty="0" err="1"/>
              <a:t>Akarvardar</a:t>
            </a:r>
            <a:r>
              <a:rPr lang="en-US" sz="2300" b="1" dirty="0"/>
              <a:t>, J. </a:t>
            </a:r>
            <a:r>
              <a:rPr lang="en-US" sz="2300" b="1" dirty="0" err="1"/>
              <a:t>Provine</a:t>
            </a:r>
            <a:r>
              <a:rPr lang="en-US" sz="2300" b="1" dirty="0"/>
              <a:t>, D. Lewis, J. Watt, R. T. Howe, H.-S. P. Wong, et al., “Efficient FPGAs using nanoelectromechanical relays,” in Proceedings of the 18th annual ACM/SIGDA international symposium on Field programmable gate arrays, pp. 273–282, ACM, 2010.</a:t>
            </a:r>
            <a:endParaRPr lang="en-US" sz="2600" dirty="0"/>
          </a:p>
          <a:p>
            <a:pPr lvl="1"/>
            <a:r>
              <a:rPr lang="en-US" dirty="0"/>
              <a:t>Half-select programming scheme was used for the NEM relays, verified expt. </a:t>
            </a:r>
          </a:p>
          <a:p>
            <a:pPr lvl="1"/>
            <a:r>
              <a:rPr lang="en-US" dirty="0"/>
              <a:t>43.6% footprint area reduction, 37% leakage power reduction, and up to 28% critical path delay reduction</a:t>
            </a:r>
          </a:p>
          <a:p>
            <a:r>
              <a:rPr lang="en-US" dirty="0"/>
              <a:t>Both papers used somewhat optimistic device parameters/dimensions that have not been physically realized yet</a:t>
            </a:r>
          </a:p>
        </p:txBody>
      </p:sp>
    </p:spTree>
    <p:extLst>
      <p:ext uri="{BB962C8B-B14F-4D97-AF65-F5344CB8AC3E}">
        <p14:creationId xmlns:p14="http://schemas.microsoft.com/office/powerpoint/2010/main" val="1020114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3871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3055979129"/>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dirty="0"/>
                        <a:t>NEM Relays</a:t>
                      </a:r>
                    </a:p>
                  </a:txBody>
                  <a:tcPr/>
                </a:tc>
                <a:tc hMerge="1">
                  <a:txBody>
                    <a:bodyPr/>
                    <a:lstStyle/>
                    <a:p>
                      <a:endParaRPr lang="en-US" dirty="0"/>
                    </a:p>
                  </a:txBody>
                  <a:tcPr/>
                </a:tc>
                <a:tc gridSpan="2">
                  <a:txBody>
                    <a:bodyPr/>
                    <a:lstStyle/>
                    <a:p>
                      <a:r>
                        <a:rPr lang="en-US" sz="200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dirty="0"/>
                        <a:t>Good properties</a:t>
                      </a:r>
                    </a:p>
                  </a:txBody>
                  <a:tcPr/>
                </a:tc>
                <a:tc>
                  <a:txBody>
                    <a:bodyPr/>
                    <a:lstStyle/>
                    <a:p>
                      <a:r>
                        <a:rPr lang="en-US" sz="1600" b="1" dirty="0"/>
                        <a:t>Bad properties</a:t>
                      </a:r>
                    </a:p>
                  </a:txBody>
                  <a:tcPr/>
                </a:tc>
                <a:tc>
                  <a:txBody>
                    <a:bodyPr/>
                    <a:lstStyle/>
                    <a:p>
                      <a:endParaRPr lang="en-US" sz="1600" b="1" dirty="0"/>
                    </a:p>
                  </a:txBody>
                  <a:tcPr/>
                </a:tc>
                <a:tc>
                  <a:txBody>
                    <a:bodyPr/>
                    <a:lstStyle/>
                    <a:p>
                      <a:endParaRPr lang="en-US" sz="1600" b="1" dirty="0"/>
                    </a:p>
                  </a:txBody>
                  <a:tcPr/>
                </a:tc>
                <a:extLst>
                  <a:ext uri="{0D108BD9-81ED-4DB2-BD59-A6C34878D82A}">
                    <a16:rowId xmlns:a16="http://schemas.microsoft.com/office/drawing/2014/main" val="4189865584"/>
                  </a:ext>
                </a:extLst>
              </a:tr>
              <a:tr h="272020">
                <a:tc>
                  <a:txBody>
                    <a:bodyPr/>
                    <a:lstStyle/>
                    <a:p>
                      <a:r>
                        <a:rPr lang="en-US" sz="160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Storage is volatile</a:t>
                      </a:r>
                    </a:p>
                  </a:txBody>
                  <a:tcPr/>
                </a:tc>
                <a:tc>
                  <a:txBody>
                    <a:bodyPr/>
                    <a:lstStyle/>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dirty="0"/>
                        <a:t>Larger than transistors</a:t>
                      </a:r>
                    </a:p>
                  </a:txBody>
                  <a:tcPr/>
                </a:tc>
                <a:tc>
                  <a:txBody>
                    <a:bodyPr/>
                    <a:lstStyle/>
                    <a:p>
                      <a:endParaRPr lang="en-US" sz="1600"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381196586"/>
                  </a:ext>
                </a:extLst>
              </a:tr>
              <a:tr h="469853">
                <a:tc>
                  <a:txBody>
                    <a:bodyPr/>
                    <a:lstStyle/>
                    <a:p>
                      <a:r>
                        <a:rPr lang="en-US" sz="160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Much slower switching than transistors</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3469153081"/>
                  </a:ext>
                </a:extLst>
              </a:tr>
              <a:tr h="272020">
                <a:tc>
                  <a:txBody>
                    <a:bodyPr/>
                    <a:lstStyle/>
                    <a:p>
                      <a:r>
                        <a:rPr lang="en-US" sz="1600" dirty="0"/>
                        <a:t>3D integration</a:t>
                      </a:r>
                    </a:p>
                  </a:txBody>
                  <a:tcPr/>
                </a:tc>
                <a:tc>
                  <a:txBody>
                    <a:bodyPr/>
                    <a:lstStyle/>
                    <a:p>
                      <a:r>
                        <a:rPr lang="en-US" sz="1600" dirty="0"/>
                        <a:t>Higher V</a:t>
                      </a:r>
                      <a:r>
                        <a:rPr lang="en-US" sz="1600" baseline="-25000" dirty="0"/>
                        <a:t>g</a:t>
                      </a:r>
                      <a:r>
                        <a:rPr lang="en-US" sz="1600" dirty="0"/>
                        <a:t> req. than CMOS</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1601058"/>
                  </a:ext>
                </a:extLst>
              </a:tr>
            </a:tbl>
          </a:graphicData>
        </a:graphic>
      </p:graphicFrame>
    </p:spTree>
    <p:extLst>
      <p:ext uri="{BB962C8B-B14F-4D97-AF65-F5344CB8AC3E}">
        <p14:creationId xmlns:p14="http://schemas.microsoft.com/office/powerpoint/2010/main" val="3933972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54D1-4610-DC41-BCA1-37A2178AA987}"/>
              </a:ext>
            </a:extLst>
          </p:cNvPr>
          <p:cNvSpPr>
            <a:spLocks noGrp="1"/>
          </p:cNvSpPr>
          <p:nvPr>
            <p:ph type="title"/>
          </p:nvPr>
        </p:nvSpPr>
        <p:spPr/>
        <p:txBody>
          <a:bodyPr/>
          <a:lstStyle/>
          <a:p>
            <a:r>
              <a:rPr lang="en-US" b="1" dirty="0"/>
              <a:t>RRAM</a:t>
            </a:r>
          </a:p>
        </p:txBody>
      </p:sp>
      <p:sp>
        <p:nvSpPr>
          <p:cNvPr id="3" name="Text Placeholder 2">
            <a:extLst>
              <a:ext uri="{FF2B5EF4-FFF2-40B4-BE49-F238E27FC236}">
                <a16:creationId xmlns:a16="http://schemas.microsoft.com/office/drawing/2014/main" id="{541E41BF-24FA-ED46-9F8C-D72188FAFBCC}"/>
              </a:ext>
            </a:extLst>
          </p:cNvPr>
          <p:cNvSpPr>
            <a:spLocks noGrp="1"/>
          </p:cNvSpPr>
          <p:nvPr>
            <p:ph type="body" idx="1"/>
          </p:nvPr>
        </p:nvSpPr>
        <p:spPr/>
        <p:txBody>
          <a:bodyPr/>
          <a:lstStyle/>
          <a:p>
            <a:r>
              <a:rPr lang="en-US" dirty="0"/>
              <a:t>What is it and how does it work?</a:t>
            </a:r>
          </a:p>
        </p:txBody>
      </p:sp>
    </p:spTree>
    <p:extLst>
      <p:ext uri="{BB962C8B-B14F-4D97-AF65-F5344CB8AC3E}">
        <p14:creationId xmlns:p14="http://schemas.microsoft.com/office/powerpoint/2010/main" val="3396235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3A0C21A3-9997-7C45-80E4-F6D690099C4D}"/>
              </a:ext>
            </a:extLst>
          </p:cNvPr>
          <p:cNvGrpSpPr/>
          <p:nvPr/>
        </p:nvGrpSpPr>
        <p:grpSpPr>
          <a:xfrm>
            <a:off x="1248865" y="504110"/>
            <a:ext cx="4060135" cy="2247849"/>
            <a:chOff x="3009416" y="856526"/>
            <a:chExt cx="4060135" cy="2247849"/>
          </a:xfrm>
        </p:grpSpPr>
        <p:grpSp>
          <p:nvGrpSpPr>
            <p:cNvPr id="23" name="Group 22">
              <a:extLst>
                <a:ext uri="{FF2B5EF4-FFF2-40B4-BE49-F238E27FC236}">
                  <a16:creationId xmlns:a16="http://schemas.microsoft.com/office/drawing/2014/main" id="{26446B2E-7979-3546-8920-00F7D95537B6}"/>
                </a:ext>
              </a:extLst>
            </p:cNvPr>
            <p:cNvGrpSpPr/>
            <p:nvPr/>
          </p:nvGrpSpPr>
          <p:grpSpPr>
            <a:xfrm>
              <a:off x="3009416" y="856526"/>
              <a:ext cx="2453834" cy="2247849"/>
              <a:chOff x="3009416" y="856526"/>
              <a:chExt cx="2453834" cy="2247849"/>
            </a:xfrm>
          </p:grpSpPr>
          <p:sp>
            <p:nvSpPr>
              <p:cNvPr id="46" name="Cube 45">
                <a:extLst>
                  <a:ext uri="{FF2B5EF4-FFF2-40B4-BE49-F238E27FC236}">
                    <a16:creationId xmlns:a16="http://schemas.microsoft.com/office/drawing/2014/main" id="{BB0E874B-B255-C84B-AC5B-6C17EF4D6622}"/>
                  </a:ext>
                </a:extLst>
              </p:cNvPr>
              <p:cNvSpPr/>
              <p:nvPr/>
            </p:nvSpPr>
            <p:spPr>
              <a:xfrm>
                <a:off x="3009416" y="1878956"/>
                <a:ext cx="2453833" cy="902826"/>
              </a:xfrm>
              <a:prstGeom prst="cube">
                <a:avLst>
                  <a:gd name="adj" fmla="val 58883"/>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Bottom Electrode</a:t>
                </a:r>
              </a:p>
            </p:txBody>
          </p:sp>
          <p:sp>
            <p:nvSpPr>
              <p:cNvPr id="45" name="Cube 44">
                <a:extLst>
                  <a:ext uri="{FF2B5EF4-FFF2-40B4-BE49-F238E27FC236}">
                    <a16:creationId xmlns:a16="http://schemas.microsoft.com/office/drawing/2014/main" id="{6C40D212-ABEA-7B44-A0B9-CFA7E05041F1}"/>
                  </a:ext>
                </a:extLst>
              </p:cNvPr>
              <p:cNvSpPr/>
              <p:nvPr/>
            </p:nvSpPr>
            <p:spPr>
              <a:xfrm>
                <a:off x="3009416" y="1518212"/>
                <a:ext cx="2453833" cy="902826"/>
              </a:xfrm>
              <a:prstGeom prst="cube">
                <a:avLst>
                  <a:gd name="adj" fmla="val 58883"/>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Resistive Switching Film</a:t>
                </a:r>
              </a:p>
            </p:txBody>
          </p:sp>
          <p:sp>
            <p:nvSpPr>
              <p:cNvPr id="9" name="Cube 8">
                <a:extLst>
                  <a:ext uri="{FF2B5EF4-FFF2-40B4-BE49-F238E27FC236}">
                    <a16:creationId xmlns:a16="http://schemas.microsoft.com/office/drawing/2014/main" id="{08F1833B-432F-2A42-87D9-0793F6927990}"/>
                  </a:ext>
                </a:extLst>
              </p:cNvPr>
              <p:cNvSpPr/>
              <p:nvPr/>
            </p:nvSpPr>
            <p:spPr>
              <a:xfrm>
                <a:off x="3009417" y="1157468"/>
                <a:ext cx="2453833" cy="902826"/>
              </a:xfrm>
              <a:prstGeom prst="cube">
                <a:avLst>
                  <a:gd name="adj" fmla="val 58883"/>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Electrode</a:t>
                </a:r>
              </a:p>
            </p:txBody>
          </p:sp>
          <p:cxnSp>
            <p:nvCxnSpPr>
              <p:cNvPr id="13" name="Straight Connector 12">
                <a:extLst>
                  <a:ext uri="{FF2B5EF4-FFF2-40B4-BE49-F238E27FC236}">
                    <a16:creationId xmlns:a16="http://schemas.microsoft.com/office/drawing/2014/main" id="{BBD76198-5856-E845-BE8C-10D7B417F6F9}"/>
                  </a:ext>
                </a:extLst>
              </p:cNvPr>
              <p:cNvCxnSpPr/>
              <p:nvPr/>
            </p:nvCxnSpPr>
            <p:spPr>
              <a:xfrm>
                <a:off x="4236330" y="856526"/>
                <a:ext cx="0" cy="5555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921D06-81A2-6A45-87F2-C1BAAFA6168C}"/>
                  </a:ext>
                </a:extLst>
              </p:cNvPr>
              <p:cNvCxnSpPr>
                <a:cxnSpLocks/>
              </p:cNvCxnSpPr>
              <p:nvPr/>
            </p:nvCxnSpPr>
            <p:spPr>
              <a:xfrm>
                <a:off x="4236330" y="2779301"/>
                <a:ext cx="0" cy="3120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0E0AAB2-8ACE-854A-A823-7639E73F362A}"/>
                  </a:ext>
                </a:extLst>
              </p:cNvPr>
              <p:cNvSpPr/>
              <p:nvPr/>
            </p:nvSpPr>
            <p:spPr>
              <a:xfrm>
                <a:off x="4157311" y="856526"/>
                <a:ext cx="158038" cy="158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2E2015B-FD37-544F-9FA0-C6B8CB73D141}"/>
                  </a:ext>
                </a:extLst>
              </p:cNvPr>
              <p:cNvSpPr/>
              <p:nvPr/>
            </p:nvSpPr>
            <p:spPr>
              <a:xfrm>
                <a:off x="4157311" y="2946337"/>
                <a:ext cx="158038" cy="158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1" name="Picture 80">
              <a:extLst>
                <a:ext uri="{FF2B5EF4-FFF2-40B4-BE49-F238E27FC236}">
                  <a16:creationId xmlns:a16="http://schemas.microsoft.com/office/drawing/2014/main" id="{619054B8-01C1-DD4A-866B-1A6B365C0498}"/>
                </a:ext>
              </a:extLst>
            </p:cNvPr>
            <p:cNvPicPr>
              <a:picLocks noChangeAspect="1"/>
            </p:cNvPicPr>
            <p:nvPr/>
          </p:nvPicPr>
          <p:blipFill rotWithShape="1">
            <a:blip r:embed="rId2"/>
            <a:srcRect l="1" t="48398" r="81981" b="17498"/>
            <a:stretch/>
          </p:blipFill>
          <p:spPr>
            <a:xfrm>
              <a:off x="6310773" y="1261387"/>
              <a:ext cx="758778" cy="1416475"/>
            </a:xfrm>
            <a:prstGeom prst="rect">
              <a:avLst/>
            </a:prstGeom>
          </p:spPr>
        </p:pic>
        <p:sp>
          <p:nvSpPr>
            <p:cNvPr id="21" name="TextBox 20">
              <a:extLst>
                <a:ext uri="{FF2B5EF4-FFF2-40B4-BE49-F238E27FC236}">
                  <a16:creationId xmlns:a16="http://schemas.microsoft.com/office/drawing/2014/main" id="{27534D35-1992-9942-AEED-1EB5FE1D2946}"/>
                </a:ext>
              </a:extLst>
            </p:cNvPr>
            <p:cNvSpPr txBox="1"/>
            <p:nvPr/>
          </p:nvSpPr>
          <p:spPr>
            <a:xfrm>
              <a:off x="5714859" y="1637156"/>
              <a:ext cx="389850" cy="584775"/>
            </a:xfrm>
            <a:prstGeom prst="rect">
              <a:avLst/>
            </a:prstGeom>
            <a:noFill/>
          </p:spPr>
          <p:txBody>
            <a:bodyPr wrap="square" rtlCol="0">
              <a:spAutoFit/>
            </a:bodyPr>
            <a:lstStyle/>
            <a:p>
              <a:r>
                <a:rPr lang="en-US" sz="3200" b="1" dirty="0"/>
                <a:t>=</a:t>
              </a:r>
              <a:endParaRPr lang="en-US" b="1" dirty="0"/>
            </a:p>
          </p:txBody>
        </p:sp>
      </p:grpSp>
      <p:sp>
        <p:nvSpPr>
          <p:cNvPr id="111" name="TextBox 110">
            <a:extLst>
              <a:ext uri="{FF2B5EF4-FFF2-40B4-BE49-F238E27FC236}">
                <a16:creationId xmlns:a16="http://schemas.microsoft.com/office/drawing/2014/main" id="{52024D46-58F1-7641-B47C-87C89374BE04}"/>
              </a:ext>
            </a:extLst>
          </p:cNvPr>
          <p:cNvSpPr txBox="1"/>
          <p:nvPr/>
        </p:nvSpPr>
        <p:spPr>
          <a:xfrm>
            <a:off x="1327864" y="3058398"/>
            <a:ext cx="3487087" cy="584775"/>
          </a:xfrm>
          <a:prstGeom prst="rect">
            <a:avLst/>
          </a:prstGeom>
          <a:noFill/>
        </p:spPr>
        <p:txBody>
          <a:bodyPr wrap="square" rtlCol="0">
            <a:spAutoFit/>
          </a:bodyPr>
          <a:lstStyle/>
          <a:p>
            <a:pPr algn="ctr"/>
            <a:r>
              <a:rPr lang="en-US" sz="3200" b="1" dirty="0"/>
              <a:t>Bipolar RRAM Cell</a:t>
            </a:r>
          </a:p>
        </p:txBody>
      </p:sp>
      <p:sp>
        <p:nvSpPr>
          <p:cNvPr id="26" name="TextBox 25">
            <a:extLst>
              <a:ext uri="{FF2B5EF4-FFF2-40B4-BE49-F238E27FC236}">
                <a16:creationId xmlns:a16="http://schemas.microsoft.com/office/drawing/2014/main" id="{5C784197-848F-6249-A7FD-982276A5EC8E}"/>
              </a:ext>
            </a:extLst>
          </p:cNvPr>
          <p:cNvSpPr txBox="1"/>
          <p:nvPr/>
        </p:nvSpPr>
        <p:spPr>
          <a:xfrm>
            <a:off x="6644640" y="4030379"/>
            <a:ext cx="5237396" cy="2585323"/>
          </a:xfrm>
          <a:prstGeom prst="rect">
            <a:avLst/>
          </a:prstGeom>
          <a:noFill/>
        </p:spPr>
        <p:txBody>
          <a:bodyPr wrap="none" rtlCol="0">
            <a:spAutoFit/>
          </a:bodyPr>
          <a:lstStyle/>
          <a:p>
            <a:pPr marL="285750" indent="-285750">
              <a:buFont typeface="Arial" panose="020B0604020202020204" pitchFamily="34" charset="0"/>
              <a:buChar char="•"/>
            </a:pPr>
            <a:r>
              <a:rPr lang="en-US" dirty="0"/>
              <a:t>Hysteresis in resistance</a:t>
            </a:r>
          </a:p>
          <a:p>
            <a:pPr marL="285750" indent="-285750">
              <a:buFont typeface="Arial" panose="020B0604020202020204" pitchFamily="34" charset="0"/>
              <a:buChar char="•"/>
            </a:pPr>
            <a:r>
              <a:rPr lang="en-US" dirty="0"/>
              <a:t>Many possible materials for resistive switching film</a:t>
            </a:r>
          </a:p>
          <a:p>
            <a:pPr marL="285750" indent="-285750">
              <a:buFont typeface="Arial" panose="020B0604020202020204" pitchFamily="34" charset="0"/>
              <a:buChar char="•"/>
            </a:pPr>
            <a:r>
              <a:rPr lang="en-US" dirty="0"/>
              <a:t>Many possible R/W circuit architectures</a:t>
            </a:r>
          </a:p>
          <a:p>
            <a:pPr marL="285750" indent="-285750">
              <a:buFont typeface="Arial" panose="020B0604020202020204" pitchFamily="34" charset="0"/>
              <a:buChar char="•"/>
            </a:pPr>
            <a:r>
              <a:rPr lang="en-US" dirty="0"/>
              <a:t>Key properties:</a:t>
            </a:r>
          </a:p>
          <a:p>
            <a:pPr marL="742950" lvl="1" indent="-285750">
              <a:buFont typeface="Arial" panose="020B0604020202020204" pitchFamily="34" charset="0"/>
              <a:buChar char="•"/>
            </a:pPr>
            <a:r>
              <a:rPr lang="en-US" dirty="0"/>
              <a:t>Endurance</a:t>
            </a:r>
          </a:p>
          <a:p>
            <a:pPr marL="742950" lvl="1" indent="-285750">
              <a:buFont typeface="Arial" panose="020B0604020202020204" pitchFamily="34" charset="0"/>
              <a:buChar char="•"/>
            </a:pPr>
            <a:r>
              <a:rPr lang="en-US" dirty="0"/>
              <a:t>Retention</a:t>
            </a:r>
          </a:p>
          <a:p>
            <a:pPr marL="742950" lvl="1" indent="-285750">
              <a:buFont typeface="Arial" panose="020B0604020202020204" pitchFamily="34" charset="0"/>
              <a:buChar char="•"/>
            </a:pPr>
            <a:r>
              <a:rPr lang="en-US" dirty="0"/>
              <a:t>Max DC current/voltage</a:t>
            </a:r>
          </a:p>
          <a:p>
            <a:pPr marL="742950" lvl="1" indent="-285750">
              <a:buFont typeface="Arial" panose="020B0604020202020204" pitchFamily="34" charset="0"/>
              <a:buChar char="•"/>
            </a:pPr>
            <a:r>
              <a:rPr lang="en-US" dirty="0"/>
              <a:t>LRS, HRS, resistance ratio</a:t>
            </a:r>
          </a:p>
          <a:p>
            <a:pPr marL="742950" lvl="1" indent="-285750">
              <a:buFont typeface="Arial" panose="020B0604020202020204" pitchFamily="34" charset="0"/>
              <a:buChar char="•"/>
            </a:pPr>
            <a:r>
              <a:rPr lang="en-US" dirty="0"/>
              <a:t>DC peak voltage</a:t>
            </a:r>
          </a:p>
        </p:txBody>
      </p:sp>
      <p:graphicFrame>
        <p:nvGraphicFramePr>
          <p:cNvPr id="29" name="Table 28">
            <a:extLst>
              <a:ext uri="{FF2B5EF4-FFF2-40B4-BE49-F238E27FC236}">
                <a16:creationId xmlns:a16="http://schemas.microsoft.com/office/drawing/2014/main" id="{750EE386-C989-024E-AA67-4F0DB9DE381F}"/>
              </a:ext>
            </a:extLst>
          </p:cNvPr>
          <p:cNvGraphicFramePr>
            <a:graphicFrameLocks noGrp="1"/>
          </p:cNvGraphicFramePr>
          <p:nvPr>
            <p:extLst>
              <p:ext uri="{D42A27DB-BD31-4B8C-83A1-F6EECF244321}">
                <p14:modId xmlns:p14="http://schemas.microsoft.com/office/powerpoint/2010/main" val="2472550279"/>
              </p:ext>
            </p:extLst>
          </p:nvPr>
        </p:nvGraphicFramePr>
        <p:xfrm>
          <a:off x="309964" y="3940855"/>
          <a:ext cx="6105584" cy="2645528"/>
        </p:xfrm>
        <a:graphic>
          <a:graphicData uri="http://schemas.openxmlformats.org/drawingml/2006/table">
            <a:tbl>
              <a:tblPr>
                <a:tableStyleId>{5C22544A-7EE6-4342-B048-85BDC9FD1C3A}</a:tableStyleId>
              </a:tblPr>
              <a:tblGrid>
                <a:gridCol w="848277">
                  <a:extLst>
                    <a:ext uri="{9D8B030D-6E8A-4147-A177-3AD203B41FA5}">
                      <a16:colId xmlns:a16="http://schemas.microsoft.com/office/drawing/2014/main" val="3636909660"/>
                    </a:ext>
                  </a:extLst>
                </a:gridCol>
                <a:gridCol w="848277">
                  <a:extLst>
                    <a:ext uri="{9D8B030D-6E8A-4147-A177-3AD203B41FA5}">
                      <a16:colId xmlns:a16="http://schemas.microsoft.com/office/drawing/2014/main" val="3008552074"/>
                    </a:ext>
                  </a:extLst>
                </a:gridCol>
                <a:gridCol w="848277">
                  <a:extLst>
                    <a:ext uri="{9D8B030D-6E8A-4147-A177-3AD203B41FA5}">
                      <a16:colId xmlns:a16="http://schemas.microsoft.com/office/drawing/2014/main" val="1933651011"/>
                    </a:ext>
                  </a:extLst>
                </a:gridCol>
                <a:gridCol w="848277">
                  <a:extLst>
                    <a:ext uri="{9D8B030D-6E8A-4147-A177-3AD203B41FA5}">
                      <a16:colId xmlns:a16="http://schemas.microsoft.com/office/drawing/2014/main" val="2163179658"/>
                    </a:ext>
                  </a:extLst>
                </a:gridCol>
                <a:gridCol w="848277">
                  <a:extLst>
                    <a:ext uri="{9D8B030D-6E8A-4147-A177-3AD203B41FA5}">
                      <a16:colId xmlns:a16="http://schemas.microsoft.com/office/drawing/2014/main" val="1635097685"/>
                    </a:ext>
                  </a:extLst>
                </a:gridCol>
                <a:gridCol w="920303">
                  <a:extLst>
                    <a:ext uri="{9D8B030D-6E8A-4147-A177-3AD203B41FA5}">
                      <a16:colId xmlns:a16="http://schemas.microsoft.com/office/drawing/2014/main" val="1791814204"/>
                    </a:ext>
                  </a:extLst>
                </a:gridCol>
                <a:gridCol w="943896">
                  <a:extLst>
                    <a:ext uri="{9D8B030D-6E8A-4147-A177-3AD203B41FA5}">
                      <a16:colId xmlns:a16="http://schemas.microsoft.com/office/drawing/2014/main" val="2795041257"/>
                    </a:ext>
                  </a:extLst>
                </a:gridCol>
              </a:tblGrid>
              <a:tr h="150219">
                <a:tc>
                  <a:txBody>
                    <a:bodyPr/>
                    <a:lstStyle/>
                    <a:p>
                      <a:pPr algn="ctr" fontAlgn="t"/>
                      <a:r>
                        <a:rPr lang="en-US" sz="900" b="1" i="0" u="none" strike="noStrike" dirty="0">
                          <a:solidFill>
                            <a:schemeClr val="tx1"/>
                          </a:solidFill>
                          <a:effectLst/>
                          <a:latin typeface="+mn-lt"/>
                        </a:rPr>
                        <a:t>Publication &amp; Year</a:t>
                      </a:r>
                    </a:p>
                  </a:txBody>
                  <a:tcPr marL="9525" marR="9525" marT="9525" marB="0"/>
                </a:tc>
                <a:tc>
                  <a:txBody>
                    <a:bodyPr/>
                    <a:lstStyle/>
                    <a:p>
                      <a:pPr algn="ctr" rtl="0" fontAlgn="t"/>
                      <a:r>
                        <a:rPr lang="en-US" sz="900" b="0" u="none" strike="noStrike">
                          <a:solidFill>
                            <a:schemeClr val="tx1"/>
                          </a:solidFill>
                          <a:effectLst/>
                          <a:latin typeface="+mn-lt"/>
                        </a:rPr>
                        <a:t>VLSI 2014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VLSI 2014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IEDM 2014</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IEDM 2014</a:t>
                      </a:r>
                    </a:p>
                  </a:txBody>
                  <a:tcPr marL="9525" marR="9525" marT="9525" marB="0"/>
                </a:tc>
                <a:tc>
                  <a:txBody>
                    <a:bodyPr/>
                    <a:lstStyle/>
                    <a:p>
                      <a:pPr algn="ctr" rtl="0" fontAlgn="t"/>
                      <a:r>
                        <a:rPr lang="en-US" sz="900" b="0" i="0" u="none" strike="noStrike" dirty="0">
                          <a:solidFill>
                            <a:schemeClr val="tx1"/>
                          </a:solidFill>
                          <a:effectLst/>
                          <a:latin typeface="+mn-lt"/>
                        </a:rPr>
                        <a:t>VLSI 2015</a:t>
                      </a:r>
                    </a:p>
                  </a:txBody>
                  <a:tcPr marL="9525" marR="9525" marT="9525" marB="0"/>
                </a:tc>
                <a:tc>
                  <a:txBody>
                    <a:bodyPr/>
                    <a:lstStyle/>
                    <a:p>
                      <a:pPr algn="ctr" rtl="0" fontAlgn="t"/>
                      <a:r>
                        <a:rPr lang="en-US" sz="900" b="0" i="0" u="none" strike="noStrike" dirty="0">
                          <a:solidFill>
                            <a:schemeClr val="tx1"/>
                          </a:solidFill>
                          <a:effectLst/>
                          <a:latin typeface="+mn-lt"/>
                        </a:rPr>
                        <a:t>VLSI 2015</a:t>
                      </a:r>
                    </a:p>
                  </a:txBody>
                  <a:tcPr marL="9525" marR="9525" marT="9525" marB="0"/>
                </a:tc>
                <a:extLst>
                  <a:ext uri="{0D108BD9-81ED-4DB2-BD59-A6C34878D82A}">
                    <a16:rowId xmlns:a16="http://schemas.microsoft.com/office/drawing/2014/main" val="567428594"/>
                  </a:ext>
                </a:extLst>
              </a:tr>
              <a:tr h="150219">
                <a:tc>
                  <a:txBody>
                    <a:bodyPr/>
                    <a:lstStyle/>
                    <a:p>
                      <a:pPr algn="ctr" rtl="0" fontAlgn="t"/>
                      <a:r>
                        <a:rPr lang="en-US" sz="900" b="1" i="0" u="none" strike="noStrike" dirty="0">
                          <a:solidFill>
                            <a:schemeClr val="tx1"/>
                          </a:solidFill>
                          <a:effectLst/>
                          <a:latin typeface="+mn-lt"/>
                        </a:rPr>
                        <a:t>2D/3D Geometry</a:t>
                      </a:r>
                    </a:p>
                  </a:txBody>
                  <a:tcPr marL="9525" marR="9525" marT="9525" marB="0"/>
                </a:tc>
                <a:tc>
                  <a:txBody>
                    <a:bodyPr/>
                    <a:lstStyle/>
                    <a:p>
                      <a:pPr algn="ctr" rtl="0" fontAlgn="t"/>
                      <a:r>
                        <a:rPr lang="en-US" sz="900" b="0" u="none" strike="noStrike" dirty="0">
                          <a:solidFill>
                            <a:schemeClr val="tx1"/>
                          </a:solidFill>
                          <a:effectLst/>
                          <a:latin typeface="+mn-lt"/>
                        </a:rPr>
                        <a:t>2D Planar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3D Vertical</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2D Planar</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3D Vertical</a:t>
                      </a:r>
                    </a:p>
                  </a:txBody>
                  <a:tcPr marL="9525" marR="9525" marT="9525" marB="0"/>
                </a:tc>
                <a:tc>
                  <a:txBody>
                    <a:bodyPr/>
                    <a:lstStyle/>
                    <a:p>
                      <a:pPr algn="ctr" rtl="0" fontAlgn="t"/>
                      <a:r>
                        <a:rPr lang="en-US" sz="900" b="0" i="0" u="none" strike="noStrike" dirty="0">
                          <a:solidFill>
                            <a:schemeClr val="tx1"/>
                          </a:solidFill>
                          <a:effectLst/>
                          <a:latin typeface="+mn-lt"/>
                        </a:rPr>
                        <a:t>2D Planar</a:t>
                      </a:r>
                    </a:p>
                  </a:txBody>
                  <a:tcPr marL="9525" marR="9525" marT="9525" marB="0"/>
                </a:tc>
                <a:tc>
                  <a:txBody>
                    <a:bodyPr/>
                    <a:lstStyle/>
                    <a:p>
                      <a:pPr algn="ctr" rtl="0" fontAlgn="t"/>
                      <a:r>
                        <a:rPr lang="en-US" sz="900" b="0" i="0" u="none" strike="noStrike" dirty="0">
                          <a:solidFill>
                            <a:schemeClr val="tx1"/>
                          </a:solidFill>
                          <a:effectLst/>
                          <a:latin typeface="+mn-lt"/>
                        </a:rPr>
                        <a:t>2D Planar</a:t>
                      </a:r>
                    </a:p>
                  </a:txBody>
                  <a:tcPr marL="9525" marR="9525" marT="9525" marB="0"/>
                </a:tc>
                <a:extLst>
                  <a:ext uri="{0D108BD9-81ED-4DB2-BD59-A6C34878D82A}">
                    <a16:rowId xmlns:a16="http://schemas.microsoft.com/office/drawing/2014/main" val="4100487347"/>
                  </a:ext>
                </a:extLst>
              </a:tr>
              <a:tr h="150219">
                <a:tc>
                  <a:txBody>
                    <a:bodyPr/>
                    <a:lstStyle/>
                    <a:p>
                      <a:pPr algn="ctr" rtl="0" fontAlgn="t"/>
                      <a:r>
                        <a:rPr lang="en-US" sz="900" b="1" i="0" u="none" strike="noStrike">
                          <a:solidFill>
                            <a:schemeClr val="tx1"/>
                          </a:solidFill>
                          <a:effectLst/>
                          <a:latin typeface="+mn-lt"/>
                        </a:rPr>
                        <a:t>Switch Type </a:t>
                      </a:r>
                    </a:p>
                  </a:txBody>
                  <a:tcPr marL="9525" marR="9525" marT="9525" marB="0"/>
                </a:tc>
                <a:tc>
                  <a:txBody>
                    <a:bodyPr/>
                    <a:lstStyle/>
                    <a:p>
                      <a:pPr algn="ctr" rtl="0" fontAlgn="t"/>
                      <a:r>
                        <a:rPr lang="en-US" sz="900" b="0" u="none" strike="noStrike" dirty="0">
                          <a:solidFill>
                            <a:schemeClr val="tx1"/>
                          </a:solidFill>
                          <a:effectLst/>
                          <a:latin typeface="+mn-lt"/>
                        </a:rPr>
                        <a:t>Bi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Bi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Bi </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Bi </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Bi</a:t>
                      </a:r>
                    </a:p>
                  </a:txBody>
                  <a:tcPr marL="9525" marR="9525" marT="9525" marB="0"/>
                </a:tc>
                <a:extLst>
                  <a:ext uri="{0D108BD9-81ED-4DB2-BD59-A6C34878D82A}">
                    <a16:rowId xmlns:a16="http://schemas.microsoft.com/office/drawing/2014/main" val="3459237777"/>
                  </a:ext>
                </a:extLst>
              </a:tr>
              <a:tr h="150219">
                <a:tc>
                  <a:txBody>
                    <a:bodyPr/>
                    <a:lstStyle/>
                    <a:p>
                      <a:pPr algn="ctr" rtl="0" fontAlgn="t"/>
                      <a:r>
                        <a:rPr lang="en-US" sz="900" b="1" i="0" u="none" strike="noStrike" dirty="0">
                          <a:solidFill>
                            <a:schemeClr val="tx1"/>
                          </a:solidFill>
                          <a:effectLst/>
                          <a:latin typeface="+mn-lt"/>
                        </a:rPr>
                        <a:t>Structure</a:t>
                      </a:r>
                    </a:p>
                  </a:txBody>
                  <a:tcPr marL="9525" marR="9525" marT="9525" marB="0"/>
                </a:tc>
                <a:tc>
                  <a:txBody>
                    <a:bodyPr/>
                    <a:lstStyle/>
                    <a:p>
                      <a:pPr algn="ctr" rtl="0" fontAlgn="t"/>
                      <a:r>
                        <a:rPr lang="en-US" sz="900" b="0" u="none" strike="noStrike" dirty="0">
                          <a:solidFill>
                            <a:schemeClr val="tx1"/>
                          </a:solidFill>
                          <a:effectLst/>
                          <a:latin typeface="+mn-lt"/>
                        </a:rPr>
                        <a:t>1T-1R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1T-1R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1R </a:t>
                      </a:r>
                    </a:p>
                  </a:txBody>
                  <a:tcPr marL="9525" marR="9525" marT="9525" marB="0"/>
                </a:tc>
                <a:tc>
                  <a:txBody>
                    <a:bodyPr/>
                    <a:lstStyle/>
                    <a:p>
                      <a:pPr algn="ctr" rtl="0" fontAlgn="t"/>
                      <a:r>
                        <a:rPr lang="en-US" sz="900" b="0" i="0" u="none" strike="noStrike" dirty="0">
                          <a:solidFill>
                            <a:schemeClr val="tx1"/>
                          </a:solidFill>
                          <a:effectLst/>
                          <a:latin typeface="+mn-lt"/>
                        </a:rPr>
                        <a:t>1T-1R</a:t>
                      </a:r>
                    </a:p>
                  </a:txBody>
                  <a:tcPr marL="9525" marR="9525" marT="9525" marB="0"/>
                </a:tc>
                <a:tc>
                  <a:txBody>
                    <a:bodyPr/>
                    <a:lstStyle/>
                    <a:p>
                      <a:pPr algn="ctr" rtl="0" fontAlgn="t"/>
                      <a:r>
                        <a:rPr lang="en-US" sz="900" b="0" i="0" u="none" strike="noStrike">
                          <a:solidFill>
                            <a:schemeClr val="tx1"/>
                          </a:solidFill>
                          <a:effectLst/>
                          <a:latin typeface="+mn-lt"/>
                        </a:rPr>
                        <a:t>1R</a:t>
                      </a:r>
                    </a:p>
                  </a:txBody>
                  <a:tcPr marL="9525" marR="9525" marT="9525" marB="0"/>
                </a:tc>
                <a:extLst>
                  <a:ext uri="{0D108BD9-81ED-4DB2-BD59-A6C34878D82A}">
                    <a16:rowId xmlns:a16="http://schemas.microsoft.com/office/drawing/2014/main" val="3236052693"/>
                  </a:ext>
                </a:extLst>
              </a:tr>
              <a:tr h="148163">
                <a:tc>
                  <a:txBody>
                    <a:bodyPr/>
                    <a:lstStyle/>
                    <a:p>
                      <a:pPr algn="ctr" rtl="0" fontAlgn="t"/>
                      <a:r>
                        <a:rPr lang="en-US" sz="900" b="1" i="0" u="none" strike="noStrike" dirty="0">
                          <a:solidFill>
                            <a:schemeClr val="tx1"/>
                          </a:solidFill>
                          <a:effectLst/>
                          <a:latin typeface="+mn-lt"/>
                        </a:rPr>
                        <a:t>TE/material/BE</a:t>
                      </a:r>
                    </a:p>
                  </a:txBody>
                  <a:tcPr marL="9525" marR="9525" marT="9525" marB="0"/>
                </a:tc>
                <a:tc>
                  <a:txBody>
                    <a:bodyPr/>
                    <a:lstStyle/>
                    <a:p>
                      <a:pPr algn="ctr" rtl="0" fontAlgn="t"/>
                      <a:r>
                        <a:rPr lang="en-US" sz="900" b="0" u="none" strike="noStrike" dirty="0">
                          <a:solidFill>
                            <a:schemeClr val="tx1"/>
                          </a:solidFill>
                          <a:effectLst/>
                          <a:latin typeface="+mn-lt"/>
                        </a:rPr>
                        <a:t>Al/</a:t>
                      </a:r>
                      <a:r>
                        <a:rPr lang="en-US" sz="900" b="0" u="none" strike="noStrike" dirty="0" err="1">
                          <a:solidFill>
                            <a:schemeClr val="tx1"/>
                          </a:solidFill>
                          <a:effectLst/>
                          <a:latin typeface="+mn-lt"/>
                        </a:rPr>
                        <a:t>AlOx</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WOx</a:t>
                      </a:r>
                      <a:r>
                        <a:rPr lang="en-US" sz="900" b="0" u="none" strike="noStrike" dirty="0">
                          <a:solidFill>
                            <a:schemeClr val="tx1"/>
                          </a:solidFill>
                          <a:effectLst/>
                          <a:latin typeface="+mn-lt"/>
                        </a:rPr>
                        <a:t>/W</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err="1">
                          <a:solidFill>
                            <a:schemeClr val="tx1"/>
                          </a:solidFill>
                          <a:effectLst/>
                          <a:latin typeface="+mn-lt"/>
                        </a:rPr>
                        <a:t>TiN</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HfOx</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TiN</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TiN/Ti/HfO2/TiN</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Pt/</a:t>
                      </a:r>
                      <a:r>
                        <a:rPr lang="en-US" sz="900" b="0" i="0" u="none" strike="noStrike" dirty="0" err="1">
                          <a:solidFill>
                            <a:schemeClr val="tx1"/>
                          </a:solidFill>
                          <a:effectLst/>
                          <a:latin typeface="+mn-lt"/>
                        </a:rPr>
                        <a:t>HfOx</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TiN</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dirty="0" err="1">
                          <a:solidFill>
                            <a:schemeClr val="tx1"/>
                          </a:solidFill>
                          <a:effectLst/>
                          <a:latin typeface="+mn-lt"/>
                        </a:rPr>
                        <a:t>Ir</a:t>
                      </a:r>
                      <a:r>
                        <a:rPr lang="en-US" sz="900" b="0" i="0" u="none" strike="noStrike" dirty="0">
                          <a:solidFill>
                            <a:schemeClr val="tx1"/>
                          </a:solidFill>
                          <a:effectLst/>
                          <a:latin typeface="+mn-lt"/>
                        </a:rPr>
                        <a:t>/Ta</a:t>
                      </a:r>
                      <a:r>
                        <a:rPr lang="en-US" sz="900" b="0" i="0" u="none" strike="noStrike" baseline="-25000" dirty="0">
                          <a:solidFill>
                            <a:schemeClr val="tx1"/>
                          </a:solidFill>
                          <a:effectLst/>
                          <a:latin typeface="+mn-lt"/>
                        </a:rPr>
                        <a:t>2</a:t>
                      </a:r>
                      <a:r>
                        <a:rPr lang="en-US" sz="900" b="0" i="0" u="none" strike="noStrike" dirty="0">
                          <a:solidFill>
                            <a:schemeClr val="tx1"/>
                          </a:solidFill>
                          <a:effectLst/>
                          <a:latin typeface="+mn-lt"/>
                        </a:rPr>
                        <a:t>O</a:t>
                      </a:r>
                      <a:r>
                        <a:rPr lang="en-US" sz="900" b="0" i="0" u="none" strike="noStrike" baseline="-25000" dirty="0">
                          <a:solidFill>
                            <a:schemeClr val="tx1"/>
                          </a:solidFill>
                          <a:effectLst/>
                          <a:latin typeface="+mn-lt"/>
                        </a:rPr>
                        <a:t>5</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TaO</a:t>
                      </a:r>
                      <a:r>
                        <a:rPr lang="en-US" sz="900" b="0" i="0" u="none" strike="noStrike" baseline="-25000" dirty="0" err="1">
                          <a:solidFill>
                            <a:schemeClr val="tx1"/>
                          </a:solidFill>
                          <a:effectLst/>
                          <a:latin typeface="+mn-lt"/>
                        </a:rPr>
                        <a:t>x</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TaN</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TiN/TiO2/a-Si/TiN</a:t>
                      </a:r>
                    </a:p>
                  </a:txBody>
                  <a:tcPr marL="9525" marR="9525" marT="9525" marB="0"/>
                </a:tc>
                <a:extLst>
                  <a:ext uri="{0D108BD9-81ED-4DB2-BD59-A6C34878D82A}">
                    <a16:rowId xmlns:a16="http://schemas.microsoft.com/office/drawing/2014/main" val="351618835"/>
                  </a:ext>
                </a:extLst>
              </a:tr>
              <a:tr h="150219">
                <a:tc>
                  <a:txBody>
                    <a:bodyPr/>
                    <a:lstStyle/>
                    <a:p>
                      <a:pPr algn="ctr" rtl="0" fontAlgn="t"/>
                      <a:r>
                        <a:rPr lang="en-US" sz="900" b="1" i="0" u="none" strike="noStrike">
                          <a:solidFill>
                            <a:schemeClr val="tx1"/>
                          </a:solidFill>
                          <a:effectLst/>
                          <a:latin typeface="+mn-lt"/>
                        </a:rPr>
                        <a:t>Cell Area (</a:t>
                      </a:r>
                      <a:r>
                        <a:rPr lang="el-GR" sz="900" b="1" i="0" u="none" strike="noStrike">
                          <a:solidFill>
                            <a:schemeClr val="tx1"/>
                          </a:solidFill>
                          <a:effectLst/>
                          <a:latin typeface="+mn-lt"/>
                        </a:rPr>
                        <a:t>μ</a:t>
                      </a:r>
                      <a:r>
                        <a:rPr lang="en-US" sz="900" b="1" i="0" u="none" strike="noStrike">
                          <a:solidFill>
                            <a:schemeClr val="tx1"/>
                          </a:solidFill>
                          <a:effectLst/>
                          <a:latin typeface="+mn-lt"/>
                        </a:rPr>
                        <a:t>m</a:t>
                      </a:r>
                      <a:r>
                        <a:rPr lang="en-US" sz="900" b="1" i="0" u="none" strike="noStrike" baseline="30000">
                          <a:solidFill>
                            <a:schemeClr val="tx1"/>
                          </a:solidFill>
                          <a:effectLst/>
                          <a:latin typeface="+mn-lt"/>
                        </a:rPr>
                        <a:t>2</a:t>
                      </a:r>
                      <a:r>
                        <a:rPr lang="en-US" sz="900" b="1" i="0" u="none" strike="noStrike">
                          <a:solidFill>
                            <a:schemeClr val="tx1"/>
                          </a:solidFill>
                          <a:effectLst/>
                          <a:latin typeface="+mn-lt"/>
                        </a:rPr>
                        <a:t>)</a:t>
                      </a:r>
                    </a:p>
                  </a:txBody>
                  <a:tcPr marL="9525" marR="9525" marT="9525" marB="0"/>
                </a:tc>
                <a:tc>
                  <a:txBody>
                    <a:bodyPr/>
                    <a:lstStyle/>
                    <a:p>
                      <a:pPr algn="ctr" rtl="0" fontAlgn="t"/>
                      <a:r>
                        <a:rPr lang="en-US" sz="900" b="0" u="none" strike="noStrike">
                          <a:solidFill>
                            <a:schemeClr val="tx1"/>
                          </a:solidFill>
                          <a:effectLst/>
                          <a:latin typeface="+mn-lt"/>
                        </a:rPr>
                        <a:t>0.0324 (.18um)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0.000003</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0.01 (100nm)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 (15nm)</a:t>
                      </a:r>
                    </a:p>
                  </a:txBody>
                  <a:tcPr marL="9525" marR="9525" marT="9525" marB="0"/>
                </a:tc>
                <a:tc>
                  <a:txBody>
                    <a:bodyPr/>
                    <a:lstStyle/>
                    <a:p>
                      <a:pPr algn="ctr" rtl="0" fontAlgn="t"/>
                      <a:r>
                        <a:rPr lang="en-US" sz="900" b="0" i="0" u="none" strike="noStrike" dirty="0">
                          <a:solidFill>
                            <a:schemeClr val="tx1"/>
                          </a:solidFill>
                          <a:effectLst/>
                          <a:latin typeface="+mn-lt"/>
                        </a:rPr>
                        <a:t>0.0016(40nm)</a:t>
                      </a:r>
                    </a:p>
                  </a:txBody>
                  <a:tcPr marL="9525" marR="9525" marT="9525" marB="0"/>
                </a:tc>
                <a:tc>
                  <a:txBody>
                    <a:bodyPr/>
                    <a:lstStyle/>
                    <a:p>
                      <a:pPr algn="ctr" rtl="0" fontAlgn="t"/>
                      <a:r>
                        <a:rPr lang="en-US" sz="900" b="0" i="0" u="none" strike="noStrike">
                          <a:solidFill>
                            <a:schemeClr val="tx1"/>
                          </a:solidFill>
                          <a:effectLst/>
                          <a:latin typeface="+mn-lt"/>
                        </a:rPr>
                        <a:t>0.0013</a:t>
                      </a:r>
                    </a:p>
                  </a:txBody>
                  <a:tcPr marL="9525" marR="9525" marT="9525" marB="0"/>
                </a:tc>
                <a:extLst>
                  <a:ext uri="{0D108BD9-81ED-4DB2-BD59-A6C34878D82A}">
                    <a16:rowId xmlns:a16="http://schemas.microsoft.com/office/drawing/2014/main" val="58204134"/>
                  </a:ext>
                </a:extLst>
              </a:tr>
              <a:tr h="150219">
                <a:tc>
                  <a:txBody>
                    <a:bodyPr/>
                    <a:lstStyle/>
                    <a:p>
                      <a:pPr algn="ctr" rtl="0" fontAlgn="t"/>
                      <a:r>
                        <a:rPr lang="en-US" sz="900" b="1" i="0" u="none" strike="noStrike">
                          <a:solidFill>
                            <a:schemeClr val="tx1"/>
                          </a:solidFill>
                          <a:effectLst/>
                          <a:latin typeface="+mn-lt"/>
                        </a:rPr>
                        <a:t>Speed [ns]</a:t>
                      </a:r>
                    </a:p>
                  </a:txBody>
                  <a:tcPr marL="9525" marR="9525" marT="9525" marB="0"/>
                </a:tc>
                <a:tc>
                  <a:txBody>
                    <a:bodyPr/>
                    <a:lstStyle/>
                    <a:p>
                      <a:pPr algn="ctr" rtl="0" fontAlgn="t"/>
                      <a:r>
                        <a:rPr lang="en-US" sz="900" b="0" u="none" strike="noStrike">
                          <a:solidFill>
                            <a:schemeClr val="tx1"/>
                          </a:solidFill>
                          <a:effectLst/>
                          <a:latin typeface="+mn-lt"/>
                        </a:rPr>
                        <a:t>~1000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50</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40</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20</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10</a:t>
                      </a:r>
                    </a:p>
                  </a:txBody>
                  <a:tcPr marL="9525" marR="9525" marT="9525" marB="0"/>
                </a:tc>
                <a:extLst>
                  <a:ext uri="{0D108BD9-81ED-4DB2-BD59-A6C34878D82A}">
                    <a16:rowId xmlns:a16="http://schemas.microsoft.com/office/drawing/2014/main" val="366517793"/>
                  </a:ext>
                </a:extLst>
              </a:tr>
              <a:tr h="150219">
                <a:tc>
                  <a:txBody>
                    <a:bodyPr/>
                    <a:lstStyle/>
                    <a:p>
                      <a:pPr algn="ctr" rtl="0" fontAlgn="t"/>
                      <a:r>
                        <a:rPr lang="en-US" sz="900" b="1" i="0" u="none" strike="noStrike">
                          <a:solidFill>
                            <a:schemeClr val="tx1"/>
                          </a:solidFill>
                          <a:effectLst/>
                          <a:latin typeface="+mn-lt"/>
                        </a:rPr>
                        <a:t>DC Peak Voltage [V]</a:t>
                      </a:r>
                    </a:p>
                  </a:txBody>
                  <a:tcPr marL="9525" marR="9525" marT="9525" marB="0"/>
                </a:tc>
                <a:tc>
                  <a:txBody>
                    <a:bodyPr/>
                    <a:lstStyle/>
                    <a:p>
                      <a:pPr algn="ctr" rtl="0" fontAlgn="t"/>
                      <a:r>
                        <a:rPr lang="en-US" sz="900" b="0" u="none" strike="noStrike">
                          <a:solidFill>
                            <a:schemeClr val="tx1"/>
                          </a:solidFill>
                          <a:effectLst/>
                          <a:latin typeface="+mn-lt"/>
                        </a:rPr>
                        <a:t>N/A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&lt;3</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&lt;3</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&lt;2.5</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6.5</a:t>
                      </a:r>
                    </a:p>
                  </a:txBody>
                  <a:tcPr marL="9525" marR="9525" marT="9525" marB="0"/>
                </a:tc>
                <a:extLst>
                  <a:ext uri="{0D108BD9-81ED-4DB2-BD59-A6C34878D82A}">
                    <a16:rowId xmlns:a16="http://schemas.microsoft.com/office/drawing/2014/main" val="531415507"/>
                  </a:ext>
                </a:extLst>
              </a:tr>
              <a:tr h="150219">
                <a:tc>
                  <a:txBody>
                    <a:bodyPr/>
                    <a:lstStyle/>
                    <a:p>
                      <a:pPr algn="ctr" rtl="0" fontAlgn="t"/>
                      <a:r>
                        <a:rPr lang="en-US" sz="900" b="1" i="0" u="none" strike="noStrike">
                          <a:solidFill>
                            <a:schemeClr val="tx1"/>
                          </a:solidFill>
                          <a:effectLst/>
                          <a:latin typeface="+mn-lt"/>
                        </a:rPr>
                        <a:t>DC Peak Current [uA]</a:t>
                      </a:r>
                    </a:p>
                  </a:txBody>
                  <a:tcPr marL="9525" marR="9525" marT="9525" marB="0"/>
                </a:tc>
                <a:tc>
                  <a:txBody>
                    <a:bodyPr/>
                    <a:lstStyle/>
                    <a:p>
                      <a:pPr algn="ctr" rtl="0" fontAlgn="t"/>
                      <a:r>
                        <a:rPr lang="en-US" sz="900" b="0" u="none" strike="noStrike">
                          <a:solidFill>
                            <a:schemeClr val="tx1"/>
                          </a:solidFill>
                          <a:effectLst/>
                          <a:latin typeface="+mn-lt"/>
                        </a:rPr>
                        <a:t>N/A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~500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~60</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~100</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5</a:t>
                      </a:r>
                    </a:p>
                  </a:txBody>
                  <a:tcPr marL="9525" marR="9525" marT="9525" marB="0"/>
                </a:tc>
                <a:extLst>
                  <a:ext uri="{0D108BD9-81ED-4DB2-BD59-A6C34878D82A}">
                    <a16:rowId xmlns:a16="http://schemas.microsoft.com/office/drawing/2014/main" val="35874967"/>
                  </a:ext>
                </a:extLst>
              </a:tr>
              <a:tr h="150219">
                <a:tc>
                  <a:txBody>
                    <a:bodyPr/>
                    <a:lstStyle/>
                    <a:p>
                      <a:pPr algn="ctr" rtl="0" fontAlgn="t"/>
                      <a:r>
                        <a:rPr lang="en-US" sz="900" b="1" i="0" u="none" strike="noStrike">
                          <a:solidFill>
                            <a:schemeClr val="tx1"/>
                          </a:solidFill>
                          <a:effectLst/>
                          <a:latin typeface="+mn-lt"/>
                        </a:rPr>
                        <a:t>HRS/LRS Ratio</a:t>
                      </a:r>
                    </a:p>
                  </a:txBody>
                  <a:tcPr marL="9525" marR="9525" marT="9525" marB="0"/>
                </a:tc>
                <a:tc>
                  <a:txBody>
                    <a:bodyPr/>
                    <a:lstStyle/>
                    <a:p>
                      <a:pPr algn="ctr" rtl="0" fontAlgn="t"/>
                      <a:r>
                        <a:rPr lang="en-US" sz="900" b="0" u="none" strike="noStrike">
                          <a:solidFill>
                            <a:schemeClr val="tx1"/>
                          </a:solidFill>
                          <a:effectLst/>
                          <a:latin typeface="+mn-lt"/>
                        </a:rPr>
                        <a:t>&gt;180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&gt;10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100</a:t>
                      </a:r>
                    </a:p>
                  </a:txBody>
                  <a:tcPr marL="9525" marR="9525" marT="9525" marB="0"/>
                </a:tc>
                <a:tc>
                  <a:txBody>
                    <a:bodyPr/>
                    <a:lstStyle/>
                    <a:p>
                      <a:pPr algn="ctr" rtl="0" fontAlgn="t"/>
                      <a:r>
                        <a:rPr lang="en-US" sz="900" b="0" i="0" u="none" strike="noStrike" dirty="0">
                          <a:solidFill>
                            <a:schemeClr val="tx1"/>
                          </a:solidFill>
                          <a:effectLst/>
                          <a:latin typeface="+mn-lt"/>
                        </a:rPr>
                        <a:t>10</a:t>
                      </a:r>
                    </a:p>
                  </a:txBody>
                  <a:tcPr marL="9525" marR="9525" marT="9525" marB="0"/>
                </a:tc>
                <a:tc>
                  <a:txBody>
                    <a:bodyPr/>
                    <a:lstStyle/>
                    <a:p>
                      <a:pPr algn="ctr" rtl="0" fontAlgn="t"/>
                      <a:r>
                        <a:rPr lang="en-US" sz="900" b="0" i="0" u="none" strike="noStrike">
                          <a:solidFill>
                            <a:schemeClr val="tx1"/>
                          </a:solidFill>
                          <a:effectLst/>
                          <a:latin typeface="+mn-lt"/>
                        </a:rPr>
                        <a:t>10</a:t>
                      </a:r>
                    </a:p>
                  </a:txBody>
                  <a:tcPr marL="9525" marR="9525" marT="9525" marB="0"/>
                </a:tc>
                <a:extLst>
                  <a:ext uri="{0D108BD9-81ED-4DB2-BD59-A6C34878D82A}">
                    <a16:rowId xmlns:a16="http://schemas.microsoft.com/office/drawing/2014/main" val="2637813052"/>
                  </a:ext>
                </a:extLst>
              </a:tr>
              <a:tr h="150219">
                <a:tc>
                  <a:txBody>
                    <a:bodyPr/>
                    <a:lstStyle/>
                    <a:p>
                      <a:pPr algn="ctr" rtl="0" fontAlgn="t"/>
                      <a:r>
                        <a:rPr lang="en-US" sz="900" b="1" i="0" u="none" strike="noStrike">
                          <a:solidFill>
                            <a:schemeClr val="tx1"/>
                          </a:solidFill>
                          <a:effectLst/>
                          <a:latin typeface="+mn-lt"/>
                        </a:rPr>
                        <a:t>R high [</a:t>
                      </a:r>
                      <a:r>
                        <a:rPr lang="el-GR" sz="900" b="1" i="0" u="none" strike="noStrike">
                          <a:solidFill>
                            <a:schemeClr val="tx1"/>
                          </a:solidFill>
                          <a:effectLst/>
                          <a:latin typeface="+mn-lt"/>
                        </a:rPr>
                        <a:t>Ω]</a:t>
                      </a:r>
                    </a:p>
                  </a:txBody>
                  <a:tcPr marL="9525" marR="9525" marT="9525" marB="0"/>
                </a:tc>
                <a:tc>
                  <a:txBody>
                    <a:bodyPr/>
                    <a:lstStyle/>
                    <a:p>
                      <a:pPr algn="ctr" rtl="0" fontAlgn="t"/>
                      <a:r>
                        <a:rPr lang="en-US" sz="900" b="0" u="none" strike="noStrike">
                          <a:solidFill>
                            <a:schemeClr val="tx1"/>
                          </a:solidFill>
                          <a:effectLst/>
                          <a:latin typeface="+mn-lt"/>
                        </a:rPr>
                        <a:t>3x10</a:t>
                      </a:r>
                      <a:r>
                        <a:rPr lang="en-US" sz="900" b="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6</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2x10</a:t>
                      </a:r>
                      <a:r>
                        <a:rPr lang="en-US" sz="900" b="0" u="none" strike="noStrike" baseline="30000">
                          <a:solidFill>
                            <a:schemeClr val="tx1"/>
                          </a:solidFill>
                          <a:effectLst/>
                          <a:latin typeface="+mn-lt"/>
                        </a:rPr>
                        <a:t>5</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3x10</a:t>
                      </a:r>
                      <a:r>
                        <a:rPr lang="en-US" sz="900" b="0" i="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5x10</a:t>
                      </a:r>
                      <a:r>
                        <a:rPr lang="en-US" sz="900" b="0" i="0" u="none" strike="noStrike" baseline="30000" dirty="0">
                          <a:solidFill>
                            <a:schemeClr val="tx1"/>
                          </a:solidFill>
                          <a:effectLst/>
                          <a:latin typeface="+mn-lt"/>
                        </a:rPr>
                        <a:t>4</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8</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742311164"/>
                  </a:ext>
                </a:extLst>
              </a:tr>
              <a:tr h="150219">
                <a:tc>
                  <a:txBody>
                    <a:bodyPr/>
                    <a:lstStyle/>
                    <a:p>
                      <a:pPr algn="ctr" rtl="0" fontAlgn="t"/>
                      <a:r>
                        <a:rPr lang="en-US" sz="900" b="1" i="0" u="none" strike="noStrike">
                          <a:solidFill>
                            <a:schemeClr val="tx1"/>
                          </a:solidFill>
                          <a:effectLst/>
                          <a:latin typeface="+mn-lt"/>
                        </a:rPr>
                        <a:t>R low [</a:t>
                      </a:r>
                      <a:r>
                        <a:rPr lang="el-GR" sz="900" b="1" i="0" u="none" strike="noStrike">
                          <a:solidFill>
                            <a:schemeClr val="tx1"/>
                          </a:solidFill>
                          <a:effectLst/>
                          <a:latin typeface="+mn-lt"/>
                        </a:rPr>
                        <a:t>Ω]</a:t>
                      </a:r>
                    </a:p>
                  </a:txBody>
                  <a:tcPr marL="9525" marR="9525" marT="9525" marB="0"/>
                </a:tc>
                <a:tc>
                  <a:txBody>
                    <a:bodyPr/>
                    <a:lstStyle/>
                    <a:p>
                      <a:pPr algn="ctr" rtl="0" fontAlgn="t"/>
                      <a:r>
                        <a:rPr lang="en-US" sz="900" b="0" u="none" strike="noStrike">
                          <a:solidFill>
                            <a:schemeClr val="tx1"/>
                          </a:solidFill>
                          <a:effectLst/>
                          <a:latin typeface="+mn-lt"/>
                        </a:rPr>
                        <a:t>3x10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2x10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3x10</a:t>
                      </a:r>
                      <a:r>
                        <a:rPr lang="en-US" sz="900" b="0" i="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4x10</a:t>
                      </a:r>
                      <a:r>
                        <a:rPr lang="en-US" sz="900" b="0" i="0" u="none" strike="noStrike" baseline="30000" dirty="0">
                          <a:solidFill>
                            <a:schemeClr val="tx1"/>
                          </a:solidFill>
                          <a:effectLst/>
                          <a:latin typeface="+mn-lt"/>
                        </a:rPr>
                        <a:t>3</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1996578240"/>
                  </a:ext>
                </a:extLst>
              </a:tr>
              <a:tr h="160233">
                <a:tc>
                  <a:txBody>
                    <a:bodyPr/>
                    <a:lstStyle/>
                    <a:p>
                      <a:pPr algn="ctr" rtl="0" fontAlgn="t"/>
                      <a:r>
                        <a:rPr lang="en-US" sz="900" b="1" i="0" u="none" strike="noStrike">
                          <a:solidFill>
                            <a:schemeClr val="tx1"/>
                          </a:solidFill>
                          <a:effectLst/>
                          <a:latin typeface="+mn-lt"/>
                        </a:rPr>
                        <a:t>Endurance</a:t>
                      </a:r>
                    </a:p>
                  </a:txBody>
                  <a:tcPr marL="9525" marR="9525" marT="9525"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9</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3</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8</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&gt;10</a:t>
                      </a:r>
                      <a:r>
                        <a:rPr lang="en-US" sz="900" b="0" i="0" u="none" strike="noStrike" baseline="30000" dirty="0">
                          <a:solidFill>
                            <a:schemeClr val="tx1"/>
                          </a:solidFill>
                          <a:effectLst/>
                          <a:latin typeface="+mn-lt"/>
                        </a:rPr>
                        <a:t>5</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6</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432072482"/>
                  </a:ext>
                </a:extLst>
              </a:tr>
              <a:tr h="0">
                <a:tc>
                  <a:txBody>
                    <a:bodyPr/>
                    <a:lstStyle/>
                    <a:p>
                      <a:pPr algn="ctr" rtl="0" fontAlgn="t"/>
                      <a:r>
                        <a:rPr lang="en-US" sz="900" b="1" i="0" u="none" strike="noStrike" dirty="0">
                          <a:solidFill>
                            <a:schemeClr val="tx1"/>
                          </a:solidFill>
                          <a:effectLst/>
                          <a:latin typeface="+mn-lt"/>
                        </a:rPr>
                        <a:t>Retention </a:t>
                      </a:r>
                    </a:p>
                  </a:txBody>
                  <a:tcPr marL="9525" marR="9525" marT="9525" marB="0"/>
                </a:tc>
                <a:tc>
                  <a:txBody>
                    <a:bodyPr/>
                    <a:lstStyle/>
                    <a:p>
                      <a:pPr algn="ctr" rtl="0" fontAlgn="t"/>
                      <a:r>
                        <a:rPr lang="en-US" sz="900" b="0" u="none" strike="noStrike" dirty="0">
                          <a:solidFill>
                            <a:schemeClr val="tx1"/>
                          </a:solidFill>
                          <a:effectLst/>
                          <a:latin typeface="+mn-lt"/>
                        </a:rPr>
                        <a:t>10y@</a:t>
                      </a:r>
                      <a:br>
                        <a:rPr lang="en-US" sz="900" b="0" u="none" strike="noStrike" dirty="0">
                          <a:solidFill>
                            <a:schemeClr val="tx1"/>
                          </a:solidFill>
                          <a:effectLst/>
                          <a:latin typeface="+mn-lt"/>
                        </a:rPr>
                      </a:br>
                      <a:r>
                        <a:rPr lang="en-US" sz="900" b="0" u="none" strike="noStrike" dirty="0">
                          <a:solidFill>
                            <a:schemeClr val="tx1"/>
                          </a:solidFill>
                          <a:effectLst/>
                          <a:latin typeface="+mn-lt"/>
                        </a:rPr>
                        <a:t>85℃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20000h@</a:t>
                      </a:r>
                      <a:br>
                        <a:rPr lang="en-US" sz="900" b="0" u="none" strike="noStrike">
                          <a:solidFill>
                            <a:schemeClr val="tx1"/>
                          </a:solidFill>
                          <a:effectLst/>
                          <a:latin typeface="+mn-lt"/>
                        </a:rPr>
                      </a:br>
                      <a:r>
                        <a:rPr lang="en-US" sz="900" b="0" u="none" strike="noStrike">
                          <a:solidFill>
                            <a:schemeClr val="tx1"/>
                          </a:solidFill>
                          <a:effectLst/>
                          <a:latin typeface="+mn-lt"/>
                        </a:rPr>
                        <a:t>250℃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10y@</a:t>
                      </a:r>
                      <a:br>
                        <a:rPr lang="en-US" sz="900" b="0" u="none" strike="noStrike" dirty="0">
                          <a:solidFill>
                            <a:schemeClr val="tx1"/>
                          </a:solidFill>
                          <a:effectLst/>
                          <a:latin typeface="+mn-lt"/>
                        </a:rPr>
                      </a:br>
                      <a:r>
                        <a:rPr lang="en-US" sz="900" b="0" u="none" strike="noStrike" dirty="0">
                          <a:solidFill>
                            <a:schemeClr val="tx1"/>
                          </a:solidFill>
                          <a:effectLst/>
                          <a:latin typeface="+mn-lt"/>
                        </a:rPr>
                        <a:t>70℃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10y@</a:t>
                      </a:r>
                      <a:br>
                        <a:rPr lang="en-US" sz="900" b="0" i="0" u="none" strike="noStrike">
                          <a:solidFill>
                            <a:schemeClr val="tx1"/>
                          </a:solidFill>
                          <a:effectLst/>
                          <a:latin typeface="+mn-lt"/>
                        </a:rPr>
                      </a:br>
                      <a:r>
                        <a:rPr lang="en-US" sz="900" b="0" i="0" u="none" strike="noStrike">
                          <a:solidFill>
                            <a:schemeClr val="tx1"/>
                          </a:solidFill>
                          <a:effectLst/>
                          <a:latin typeface="+mn-lt"/>
                        </a:rPr>
                        <a:t>RT </a:t>
                      </a:r>
                    </a:p>
                  </a:txBody>
                  <a:tcPr marL="9525" marR="9525" marT="9525" marB="0"/>
                </a:tc>
                <a:tc>
                  <a:txBody>
                    <a:bodyPr/>
                    <a:lstStyle/>
                    <a:p>
                      <a:pPr algn="ctr" rtl="0" fontAlgn="t"/>
                      <a:r>
                        <a:rPr lang="en-US" sz="900" b="0" i="0" u="none" strike="noStrike" dirty="0">
                          <a:solidFill>
                            <a:schemeClr val="tx1"/>
                          </a:solidFill>
                          <a:effectLst/>
                          <a:latin typeface="+mn-lt"/>
                        </a:rPr>
                        <a:t>10y @</a:t>
                      </a:r>
                      <a:br>
                        <a:rPr lang="en-US" sz="900" b="0" i="0" u="none" strike="noStrike" dirty="0">
                          <a:solidFill>
                            <a:schemeClr val="tx1"/>
                          </a:solidFill>
                          <a:effectLst/>
                          <a:latin typeface="+mn-lt"/>
                        </a:rPr>
                      </a:br>
                      <a:r>
                        <a:rPr lang="en-US" sz="900" b="0" i="0" u="none" strike="noStrike" dirty="0">
                          <a:solidFill>
                            <a:schemeClr val="tx1"/>
                          </a:solidFill>
                          <a:effectLst/>
                          <a:latin typeface="+mn-lt"/>
                        </a:rPr>
                        <a:t>85℃ </a:t>
                      </a:r>
                    </a:p>
                  </a:txBody>
                  <a:tcPr marL="9525" marR="9525" marT="9525" marB="0"/>
                </a:tc>
                <a:tc>
                  <a:txBody>
                    <a:bodyPr/>
                    <a:lstStyle/>
                    <a:p>
                      <a:pPr algn="ctr" rtl="0" fontAlgn="t"/>
                      <a:r>
                        <a:rPr lang="en-US" sz="900" b="0" i="0" u="none" strike="noStrike" dirty="0">
                          <a:solidFill>
                            <a:schemeClr val="tx1"/>
                          </a:solidFill>
                          <a:effectLst/>
                          <a:latin typeface="+mn-lt"/>
                        </a:rPr>
                        <a:t>3y @</a:t>
                      </a:r>
                      <a:br>
                        <a:rPr lang="en-US" sz="900" b="0" i="0" u="none" strike="noStrike" dirty="0">
                          <a:solidFill>
                            <a:schemeClr val="tx1"/>
                          </a:solidFill>
                          <a:effectLst/>
                          <a:latin typeface="+mn-lt"/>
                        </a:rPr>
                      </a:br>
                      <a:r>
                        <a:rPr lang="en-US" sz="900" b="0" i="0" u="none" strike="noStrike" dirty="0">
                          <a:solidFill>
                            <a:schemeClr val="tx1"/>
                          </a:solidFill>
                          <a:effectLst/>
                          <a:latin typeface="+mn-lt"/>
                        </a:rPr>
                        <a:t>55℃ </a:t>
                      </a:r>
                    </a:p>
                  </a:txBody>
                  <a:tcPr marL="9525" marR="9525" marT="9525" marB="0"/>
                </a:tc>
                <a:extLst>
                  <a:ext uri="{0D108BD9-81ED-4DB2-BD59-A6C34878D82A}">
                    <a16:rowId xmlns:a16="http://schemas.microsoft.com/office/drawing/2014/main" val="2161874591"/>
                  </a:ext>
                </a:extLst>
              </a:tr>
            </a:tbl>
          </a:graphicData>
        </a:graphic>
      </p:graphicFrame>
      <p:grpSp>
        <p:nvGrpSpPr>
          <p:cNvPr id="154" name="Group 153">
            <a:extLst>
              <a:ext uri="{FF2B5EF4-FFF2-40B4-BE49-F238E27FC236}">
                <a16:creationId xmlns:a16="http://schemas.microsoft.com/office/drawing/2014/main" id="{592AB0F4-CF16-D84D-8725-59E3E6F4D17F}"/>
              </a:ext>
            </a:extLst>
          </p:cNvPr>
          <p:cNvGrpSpPr/>
          <p:nvPr/>
        </p:nvGrpSpPr>
        <p:grpSpPr>
          <a:xfrm>
            <a:off x="6992058" y="348508"/>
            <a:ext cx="4542559" cy="2858572"/>
            <a:chOff x="7125733" y="570427"/>
            <a:chExt cx="4542559" cy="2858572"/>
          </a:xfrm>
        </p:grpSpPr>
        <p:cxnSp>
          <p:nvCxnSpPr>
            <p:cNvPr id="113" name="Straight Arrow Connector 112">
              <a:extLst>
                <a:ext uri="{FF2B5EF4-FFF2-40B4-BE49-F238E27FC236}">
                  <a16:creationId xmlns:a16="http://schemas.microsoft.com/office/drawing/2014/main" id="{7DA41F9F-AA57-E147-B969-56B797C54978}"/>
                </a:ext>
              </a:extLst>
            </p:cNvPr>
            <p:cNvCxnSpPr>
              <a:cxnSpLocks/>
            </p:cNvCxnSpPr>
            <p:nvPr/>
          </p:nvCxnSpPr>
          <p:spPr>
            <a:xfrm flipV="1">
              <a:off x="9254268" y="690181"/>
              <a:ext cx="0" cy="2738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33BB816-0A1F-0344-84C3-79AB838E3E1C}"/>
                </a:ext>
              </a:extLst>
            </p:cNvPr>
            <p:cNvCxnSpPr>
              <a:cxnSpLocks/>
            </p:cNvCxnSpPr>
            <p:nvPr/>
          </p:nvCxnSpPr>
          <p:spPr>
            <a:xfrm>
              <a:off x="7125733" y="2177098"/>
              <a:ext cx="41751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AB13ADE1-DE14-5541-918D-9B13B938E2A0}"/>
                </a:ext>
              </a:extLst>
            </p:cNvPr>
            <p:cNvSpPr txBox="1"/>
            <p:nvPr/>
          </p:nvSpPr>
          <p:spPr>
            <a:xfrm>
              <a:off x="7780384" y="1782867"/>
              <a:ext cx="705771" cy="369332"/>
            </a:xfrm>
            <a:prstGeom prst="rect">
              <a:avLst/>
            </a:prstGeom>
            <a:noFill/>
          </p:spPr>
          <p:txBody>
            <a:bodyPr wrap="none" rtlCol="0">
              <a:spAutoFit/>
            </a:bodyPr>
            <a:lstStyle/>
            <a:p>
              <a:r>
                <a:rPr lang="en-US" b="1" dirty="0"/>
                <a:t>V</a:t>
              </a:r>
              <a:r>
                <a:rPr lang="en-US" b="1" baseline="-25000" dirty="0"/>
                <a:t>RESET</a:t>
              </a:r>
              <a:endParaRPr lang="en-US" b="1" dirty="0"/>
            </a:p>
          </p:txBody>
        </p:sp>
        <p:sp>
          <p:nvSpPr>
            <p:cNvPr id="120" name="TextBox 119">
              <a:extLst>
                <a:ext uri="{FF2B5EF4-FFF2-40B4-BE49-F238E27FC236}">
                  <a16:creationId xmlns:a16="http://schemas.microsoft.com/office/drawing/2014/main" id="{D637F7A0-D2B7-A343-B0A8-EB5054AFC47A}"/>
                </a:ext>
              </a:extLst>
            </p:cNvPr>
            <p:cNvSpPr txBox="1"/>
            <p:nvPr/>
          </p:nvSpPr>
          <p:spPr>
            <a:xfrm>
              <a:off x="10676672" y="2177097"/>
              <a:ext cx="543547" cy="369332"/>
            </a:xfrm>
            <a:prstGeom prst="rect">
              <a:avLst/>
            </a:prstGeom>
            <a:noFill/>
          </p:spPr>
          <p:txBody>
            <a:bodyPr wrap="none" rtlCol="0">
              <a:spAutoFit/>
            </a:bodyPr>
            <a:lstStyle/>
            <a:p>
              <a:r>
                <a:rPr lang="en-US" b="1" dirty="0"/>
                <a:t>V</a:t>
              </a:r>
              <a:r>
                <a:rPr lang="en-US" b="1" baseline="-25000" dirty="0"/>
                <a:t>SET</a:t>
              </a:r>
              <a:endParaRPr lang="en-US" b="1" dirty="0"/>
            </a:p>
          </p:txBody>
        </p:sp>
        <p:sp>
          <p:nvSpPr>
            <p:cNvPr id="123" name="TextBox 122">
              <a:extLst>
                <a:ext uri="{FF2B5EF4-FFF2-40B4-BE49-F238E27FC236}">
                  <a16:creationId xmlns:a16="http://schemas.microsoft.com/office/drawing/2014/main" id="{9DFBDAB3-046C-F44E-B773-5EB613A14BE0}"/>
                </a:ext>
              </a:extLst>
            </p:cNvPr>
            <p:cNvSpPr txBox="1"/>
            <p:nvPr/>
          </p:nvSpPr>
          <p:spPr>
            <a:xfrm>
              <a:off x="11300884" y="1946265"/>
              <a:ext cx="367408" cy="461665"/>
            </a:xfrm>
            <a:prstGeom prst="rect">
              <a:avLst/>
            </a:prstGeom>
            <a:noFill/>
          </p:spPr>
          <p:txBody>
            <a:bodyPr wrap="square" rtlCol="0">
              <a:spAutoFit/>
            </a:bodyPr>
            <a:lstStyle/>
            <a:p>
              <a:r>
                <a:rPr lang="en-US" sz="2400" b="1" dirty="0"/>
                <a:t>V</a:t>
              </a:r>
            </a:p>
          </p:txBody>
        </p:sp>
        <p:sp>
          <p:nvSpPr>
            <p:cNvPr id="124" name="TextBox 123">
              <a:extLst>
                <a:ext uri="{FF2B5EF4-FFF2-40B4-BE49-F238E27FC236}">
                  <a16:creationId xmlns:a16="http://schemas.microsoft.com/office/drawing/2014/main" id="{FD0FA275-451A-D84A-9109-22E4C6A7C13F}"/>
                </a:ext>
              </a:extLst>
            </p:cNvPr>
            <p:cNvSpPr txBox="1"/>
            <p:nvPr/>
          </p:nvSpPr>
          <p:spPr>
            <a:xfrm>
              <a:off x="8947175" y="570427"/>
              <a:ext cx="266420" cy="461665"/>
            </a:xfrm>
            <a:prstGeom prst="rect">
              <a:avLst/>
            </a:prstGeom>
            <a:noFill/>
          </p:spPr>
          <p:txBody>
            <a:bodyPr wrap="square" rtlCol="0">
              <a:spAutoFit/>
            </a:bodyPr>
            <a:lstStyle/>
            <a:p>
              <a:r>
                <a:rPr lang="en-US" sz="2400" b="1" dirty="0"/>
                <a:t>I</a:t>
              </a:r>
            </a:p>
          </p:txBody>
        </p:sp>
        <p:cxnSp>
          <p:nvCxnSpPr>
            <p:cNvPr id="43" name="Straight Connector 42">
              <a:extLst>
                <a:ext uri="{FF2B5EF4-FFF2-40B4-BE49-F238E27FC236}">
                  <a16:creationId xmlns:a16="http://schemas.microsoft.com/office/drawing/2014/main" id="{FA6E29EA-2B2D-4D40-8B0D-2E9F6738E51F}"/>
                </a:ext>
              </a:extLst>
            </p:cNvPr>
            <p:cNvCxnSpPr/>
            <p:nvPr/>
          </p:nvCxnSpPr>
          <p:spPr>
            <a:xfrm>
              <a:off x="9254268" y="1074075"/>
              <a:ext cx="1892342"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C855672-4140-D54E-9A7B-DEF500489867}"/>
                </a:ext>
              </a:extLst>
            </p:cNvPr>
            <p:cNvCxnSpPr>
              <a:cxnSpLocks/>
            </p:cNvCxnSpPr>
            <p:nvPr/>
          </p:nvCxnSpPr>
          <p:spPr>
            <a:xfrm flipV="1">
              <a:off x="7578229" y="1801976"/>
              <a:ext cx="3391474" cy="7297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3E80CF82-AA51-034A-9308-C743F3381E6B}"/>
                </a:ext>
              </a:extLst>
            </p:cNvPr>
            <p:cNvCxnSpPr>
              <a:cxnSpLocks/>
            </p:cNvCxnSpPr>
            <p:nvPr/>
          </p:nvCxnSpPr>
          <p:spPr>
            <a:xfrm flipV="1">
              <a:off x="10948446" y="1074075"/>
              <a:ext cx="0" cy="7279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BAE296CE-F69D-C545-930D-A48E36CFA2AD}"/>
                </a:ext>
              </a:extLst>
            </p:cNvPr>
            <p:cNvSpPr txBox="1"/>
            <p:nvPr/>
          </p:nvSpPr>
          <p:spPr>
            <a:xfrm>
              <a:off x="10950654" y="1345321"/>
              <a:ext cx="514885" cy="369332"/>
            </a:xfrm>
            <a:prstGeom prst="rect">
              <a:avLst/>
            </a:prstGeom>
            <a:noFill/>
          </p:spPr>
          <p:txBody>
            <a:bodyPr wrap="none" rtlCol="0">
              <a:spAutoFit/>
            </a:bodyPr>
            <a:lstStyle/>
            <a:p>
              <a:r>
                <a:rPr lang="en-US" b="1" dirty="0"/>
                <a:t>SET</a:t>
              </a:r>
            </a:p>
          </p:txBody>
        </p:sp>
        <p:sp>
          <p:nvSpPr>
            <p:cNvPr id="136" name="TextBox 135">
              <a:extLst>
                <a:ext uri="{FF2B5EF4-FFF2-40B4-BE49-F238E27FC236}">
                  <a16:creationId xmlns:a16="http://schemas.microsoft.com/office/drawing/2014/main" id="{E0C93CFB-8BEC-8449-A03A-E8A001D8FFAF}"/>
                </a:ext>
              </a:extLst>
            </p:cNvPr>
            <p:cNvSpPr txBox="1"/>
            <p:nvPr/>
          </p:nvSpPr>
          <p:spPr>
            <a:xfrm>
              <a:off x="9844306" y="1593128"/>
              <a:ext cx="567143" cy="369332"/>
            </a:xfrm>
            <a:prstGeom prst="rect">
              <a:avLst/>
            </a:prstGeom>
            <a:noFill/>
          </p:spPr>
          <p:txBody>
            <a:bodyPr wrap="none" rtlCol="0">
              <a:spAutoFit/>
            </a:bodyPr>
            <a:lstStyle/>
            <a:p>
              <a:r>
                <a:rPr lang="en-US" b="1" dirty="0"/>
                <a:t>HRS</a:t>
              </a:r>
            </a:p>
          </p:txBody>
        </p:sp>
        <p:sp>
          <p:nvSpPr>
            <p:cNvPr id="137" name="TextBox 136">
              <a:extLst>
                <a:ext uri="{FF2B5EF4-FFF2-40B4-BE49-F238E27FC236}">
                  <a16:creationId xmlns:a16="http://schemas.microsoft.com/office/drawing/2014/main" id="{E2974969-20F9-9943-90D8-0732133C3BEB}"/>
                </a:ext>
              </a:extLst>
            </p:cNvPr>
            <p:cNvSpPr txBox="1"/>
            <p:nvPr/>
          </p:nvSpPr>
          <p:spPr>
            <a:xfrm>
              <a:off x="8608301" y="2722216"/>
              <a:ext cx="519053" cy="369332"/>
            </a:xfrm>
            <a:prstGeom prst="rect">
              <a:avLst/>
            </a:prstGeom>
            <a:noFill/>
          </p:spPr>
          <p:txBody>
            <a:bodyPr wrap="none" rtlCol="0">
              <a:spAutoFit/>
            </a:bodyPr>
            <a:lstStyle/>
            <a:p>
              <a:r>
                <a:rPr lang="en-US" b="1" dirty="0"/>
                <a:t>LRS</a:t>
              </a:r>
            </a:p>
          </p:txBody>
        </p:sp>
        <p:cxnSp>
          <p:nvCxnSpPr>
            <p:cNvPr id="139" name="Straight Connector 138">
              <a:extLst>
                <a:ext uri="{FF2B5EF4-FFF2-40B4-BE49-F238E27FC236}">
                  <a16:creationId xmlns:a16="http://schemas.microsoft.com/office/drawing/2014/main" id="{9DA072C5-E106-9845-9C74-D959AB1871D5}"/>
                </a:ext>
              </a:extLst>
            </p:cNvPr>
            <p:cNvCxnSpPr>
              <a:cxnSpLocks/>
              <a:endCxn id="120" idx="0"/>
            </p:cNvCxnSpPr>
            <p:nvPr/>
          </p:nvCxnSpPr>
          <p:spPr>
            <a:xfrm>
              <a:off x="10948446" y="1799081"/>
              <a:ext cx="0" cy="37801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6B553AF6-696A-BF4A-B957-86F46E7CC816}"/>
                </a:ext>
              </a:extLst>
            </p:cNvPr>
            <p:cNvCxnSpPr>
              <a:cxnSpLocks/>
            </p:cNvCxnSpPr>
            <p:nvPr/>
          </p:nvCxnSpPr>
          <p:spPr>
            <a:xfrm flipV="1">
              <a:off x="8137513" y="2408712"/>
              <a:ext cx="0" cy="85942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C045BA3-6346-2B4A-9ECF-C52908F9D329}"/>
                </a:ext>
              </a:extLst>
            </p:cNvPr>
            <p:cNvCxnSpPr>
              <a:cxnSpLocks/>
            </p:cNvCxnSpPr>
            <p:nvPr/>
          </p:nvCxnSpPr>
          <p:spPr>
            <a:xfrm>
              <a:off x="8138559" y="2166868"/>
              <a:ext cx="0" cy="24106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8EE0D81-B8A2-134A-B7DE-A86DC69EDF39}"/>
                </a:ext>
              </a:extLst>
            </p:cNvPr>
            <p:cNvCxnSpPr/>
            <p:nvPr/>
          </p:nvCxnSpPr>
          <p:spPr>
            <a:xfrm flipV="1">
              <a:off x="8133269" y="1074075"/>
              <a:ext cx="2278180" cy="21940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0569D94-19BF-5D47-A490-1617E3617777}"/>
                </a:ext>
              </a:extLst>
            </p:cNvPr>
            <p:cNvCxnSpPr/>
            <p:nvPr/>
          </p:nvCxnSpPr>
          <p:spPr>
            <a:xfrm>
              <a:off x="10411449" y="1074075"/>
              <a:ext cx="53699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D7E26DA8-1373-194E-9423-DD13274AC579}"/>
                </a:ext>
              </a:extLst>
            </p:cNvPr>
            <p:cNvSpPr txBox="1"/>
            <p:nvPr/>
          </p:nvSpPr>
          <p:spPr>
            <a:xfrm>
              <a:off x="7369461" y="2715280"/>
              <a:ext cx="759503" cy="369332"/>
            </a:xfrm>
            <a:prstGeom prst="rect">
              <a:avLst/>
            </a:prstGeom>
            <a:noFill/>
          </p:spPr>
          <p:txBody>
            <a:bodyPr wrap="none" rtlCol="0">
              <a:spAutoFit/>
            </a:bodyPr>
            <a:lstStyle/>
            <a:p>
              <a:r>
                <a:rPr lang="en-US" b="1" dirty="0"/>
                <a:t>RESET</a:t>
              </a:r>
            </a:p>
          </p:txBody>
        </p:sp>
        <p:sp>
          <p:nvSpPr>
            <p:cNvPr id="152" name="TextBox 151">
              <a:extLst>
                <a:ext uri="{FF2B5EF4-FFF2-40B4-BE49-F238E27FC236}">
                  <a16:creationId xmlns:a16="http://schemas.microsoft.com/office/drawing/2014/main" id="{E06736F3-91B6-7E44-9E45-346D779ECA81}"/>
                </a:ext>
              </a:extLst>
            </p:cNvPr>
            <p:cNvSpPr txBox="1"/>
            <p:nvPr/>
          </p:nvSpPr>
          <p:spPr>
            <a:xfrm>
              <a:off x="8179789" y="932809"/>
              <a:ext cx="1042273" cy="307777"/>
            </a:xfrm>
            <a:prstGeom prst="rect">
              <a:avLst/>
            </a:prstGeom>
            <a:noFill/>
          </p:spPr>
          <p:txBody>
            <a:bodyPr wrap="none" rtlCol="0">
              <a:spAutoFit/>
            </a:bodyPr>
            <a:lstStyle/>
            <a:p>
              <a:r>
                <a:rPr lang="en-US" sz="1400" dirty="0"/>
                <a:t>Compliance</a:t>
              </a:r>
            </a:p>
          </p:txBody>
        </p:sp>
      </p:grpSp>
    </p:spTree>
    <p:extLst>
      <p:ext uri="{BB962C8B-B14F-4D97-AF65-F5344CB8AC3E}">
        <p14:creationId xmlns:p14="http://schemas.microsoft.com/office/powerpoint/2010/main" val="1093467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DC8E-A4D3-DD45-A8A1-50752AAE5336}"/>
              </a:ext>
            </a:extLst>
          </p:cNvPr>
          <p:cNvSpPr>
            <a:spLocks noGrp="1"/>
          </p:cNvSpPr>
          <p:nvPr>
            <p:ph type="title"/>
          </p:nvPr>
        </p:nvSpPr>
        <p:spPr/>
        <p:txBody>
          <a:bodyPr/>
          <a:lstStyle/>
          <a:p>
            <a:r>
              <a:rPr lang="en-US" dirty="0"/>
              <a:t>Previous work on RRAM for FPGAs</a:t>
            </a:r>
          </a:p>
        </p:txBody>
      </p:sp>
      <p:sp>
        <p:nvSpPr>
          <p:cNvPr id="3" name="Content Placeholder 2">
            <a:extLst>
              <a:ext uri="{FF2B5EF4-FFF2-40B4-BE49-F238E27FC236}">
                <a16:creationId xmlns:a16="http://schemas.microsoft.com/office/drawing/2014/main" id="{BB54F9F5-4F6B-B243-841A-8CE76D8DB79D}"/>
              </a:ext>
            </a:extLst>
          </p:cNvPr>
          <p:cNvSpPr>
            <a:spLocks noGrp="1"/>
          </p:cNvSpPr>
          <p:nvPr>
            <p:ph idx="1"/>
          </p:nvPr>
        </p:nvSpPr>
        <p:spPr>
          <a:xfrm>
            <a:off x="838200" y="1825624"/>
            <a:ext cx="10515600" cy="4816475"/>
          </a:xfrm>
        </p:spPr>
        <p:txBody>
          <a:bodyPr>
            <a:normAutofit/>
          </a:bodyPr>
          <a:lstStyle/>
          <a:p>
            <a:r>
              <a:rPr lang="en-US" sz="1800" b="1" dirty="0"/>
              <a:t>Y. Y. </a:t>
            </a:r>
            <a:r>
              <a:rPr lang="en-US" sz="1800" b="1" dirty="0" err="1"/>
              <a:t>Liauw</a:t>
            </a:r>
            <a:r>
              <a:rPr lang="en-US" sz="1800" b="1" dirty="0"/>
              <a:t>, Z. Zhang, W. Kim, A. El Gamal, and S. S. Wong, “Nonvolatile 3D-FPGA with monolithically stacked RRAM-based configuration memory,” in Solid-State Circuits Conference Digest of Technical Papers (ISSCC), 2012 IEEE International, pp. 406–408, IEEE, 2012.</a:t>
            </a:r>
          </a:p>
          <a:p>
            <a:pPr lvl="1"/>
            <a:r>
              <a:rPr lang="en-US" dirty="0"/>
              <a:t>1T2R structure with two RRAM cells having opposite resistance states</a:t>
            </a:r>
          </a:p>
          <a:p>
            <a:pPr lvl="1"/>
            <a:r>
              <a:rPr lang="en-US" dirty="0"/>
              <a:t>High-resistance voltage divider controlling a pass transistor</a:t>
            </a:r>
          </a:p>
          <a:p>
            <a:pPr lvl="1"/>
            <a:r>
              <a:rPr lang="en-US" b="1" dirty="0"/>
              <a:t>Experimentally</a:t>
            </a:r>
            <a:r>
              <a:rPr lang="en-US" dirty="0"/>
              <a:t> achieved a 57% smaller die area and a 28% lower energy-delay-product (EDP) than SRAM-based design</a:t>
            </a:r>
          </a:p>
          <a:p>
            <a:pPr lvl="1"/>
            <a:r>
              <a:rPr lang="en-US" dirty="0"/>
              <a:t>Non-volatile configuration memory enables instant-on operation</a:t>
            </a:r>
          </a:p>
        </p:txBody>
      </p:sp>
      <p:pic>
        <p:nvPicPr>
          <p:cNvPr id="5" name="Picture 4">
            <a:extLst>
              <a:ext uri="{FF2B5EF4-FFF2-40B4-BE49-F238E27FC236}">
                <a16:creationId xmlns:a16="http://schemas.microsoft.com/office/drawing/2014/main" id="{176AEBC6-B51F-C146-ADD7-532F1A47D665}"/>
              </a:ext>
            </a:extLst>
          </p:cNvPr>
          <p:cNvPicPr>
            <a:picLocks noChangeAspect="1"/>
          </p:cNvPicPr>
          <p:nvPr/>
        </p:nvPicPr>
        <p:blipFill rotWithShape="1">
          <a:blip r:embed="rId3"/>
          <a:srcRect t="2212" r="3093"/>
          <a:stretch/>
        </p:blipFill>
        <p:spPr>
          <a:xfrm>
            <a:off x="5181748" y="4922873"/>
            <a:ext cx="1771945" cy="1570001"/>
          </a:xfrm>
          <a:prstGeom prst="rect">
            <a:avLst/>
          </a:prstGeom>
        </p:spPr>
      </p:pic>
      <p:sp>
        <p:nvSpPr>
          <p:cNvPr id="4" name="TextBox 3">
            <a:extLst>
              <a:ext uri="{FF2B5EF4-FFF2-40B4-BE49-F238E27FC236}">
                <a16:creationId xmlns:a16="http://schemas.microsoft.com/office/drawing/2014/main" id="{3270D9B4-207F-B849-B663-3C0EB872D3D2}"/>
              </a:ext>
            </a:extLst>
          </p:cNvPr>
          <p:cNvSpPr txBox="1"/>
          <p:nvPr/>
        </p:nvSpPr>
        <p:spPr>
          <a:xfrm>
            <a:off x="444500" y="5718769"/>
            <a:ext cx="4295920" cy="923330"/>
          </a:xfrm>
          <a:prstGeom prst="rect">
            <a:avLst/>
          </a:prstGeom>
          <a:noFill/>
        </p:spPr>
        <p:txBody>
          <a:bodyPr wrap="none" rtlCol="0">
            <a:spAutoFit/>
          </a:bodyPr>
          <a:lstStyle/>
          <a:p>
            <a:r>
              <a:rPr lang="en-US" b="1" dirty="0"/>
              <a:t>Possible problems:</a:t>
            </a:r>
          </a:p>
          <a:p>
            <a:pPr marL="285750" indent="-285750">
              <a:buFontTx/>
              <a:buChar char="-"/>
            </a:pPr>
            <a:r>
              <a:rPr lang="en-US" dirty="0"/>
              <a:t>Leakage through RRAM during operation</a:t>
            </a:r>
          </a:p>
          <a:p>
            <a:pPr marL="285750" indent="-285750">
              <a:buFontTx/>
              <a:buChar char="-"/>
            </a:pPr>
            <a:r>
              <a:rPr lang="en-US" dirty="0"/>
              <a:t>Endurance/retention</a:t>
            </a:r>
          </a:p>
        </p:txBody>
      </p:sp>
    </p:spTree>
    <p:extLst>
      <p:ext uri="{BB962C8B-B14F-4D97-AF65-F5344CB8AC3E}">
        <p14:creationId xmlns:p14="http://schemas.microsoft.com/office/powerpoint/2010/main" val="137285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3218B-D604-344C-88CD-D49D383E5707}"/>
              </a:ext>
            </a:extLst>
          </p:cNvPr>
          <p:cNvSpPr>
            <a:spLocks noGrp="1"/>
          </p:cNvSpPr>
          <p:nvPr>
            <p:ph type="title"/>
          </p:nvPr>
        </p:nvSpPr>
        <p:spPr/>
        <p:txBody>
          <a:bodyPr/>
          <a:lstStyle/>
          <a:p>
            <a:r>
              <a:rPr lang="en-US" dirty="0"/>
              <a:t>RRAM 1T2R Operation Modes</a:t>
            </a:r>
          </a:p>
        </p:txBody>
      </p:sp>
      <p:pic>
        <p:nvPicPr>
          <p:cNvPr id="5" name="Content Placeholder 4">
            <a:extLst>
              <a:ext uri="{FF2B5EF4-FFF2-40B4-BE49-F238E27FC236}">
                <a16:creationId xmlns:a16="http://schemas.microsoft.com/office/drawing/2014/main" id="{A6776501-0A4E-8B41-98FC-AF8DF4AD0106}"/>
              </a:ext>
            </a:extLst>
          </p:cNvPr>
          <p:cNvPicPr>
            <a:picLocks noGrp="1" noChangeAspect="1"/>
          </p:cNvPicPr>
          <p:nvPr>
            <p:ph idx="1"/>
          </p:nvPr>
        </p:nvPicPr>
        <p:blipFill>
          <a:blip r:embed="rId2"/>
          <a:stretch>
            <a:fillRect/>
          </a:stretch>
        </p:blipFill>
        <p:spPr>
          <a:xfrm>
            <a:off x="3911600" y="2286794"/>
            <a:ext cx="4368800" cy="3429000"/>
          </a:xfrm>
        </p:spPr>
      </p:pic>
    </p:spTree>
    <p:extLst>
      <p:ext uri="{BB962C8B-B14F-4D97-AF65-F5344CB8AC3E}">
        <p14:creationId xmlns:p14="http://schemas.microsoft.com/office/powerpoint/2010/main" val="2509044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F51DB-D665-8E41-9842-2ED6BD9D97D0}"/>
              </a:ext>
            </a:extLst>
          </p:cNvPr>
          <p:cNvSpPr>
            <a:spLocks noGrp="1"/>
          </p:cNvSpPr>
          <p:nvPr>
            <p:ph type="title"/>
          </p:nvPr>
        </p:nvSpPr>
        <p:spPr/>
        <p:txBody>
          <a:bodyPr/>
          <a:lstStyle/>
          <a:p>
            <a:r>
              <a:rPr lang="en-US" dirty="0"/>
              <a:t>Complementary Resistive Switches</a:t>
            </a:r>
          </a:p>
        </p:txBody>
      </p:sp>
      <p:sp>
        <p:nvSpPr>
          <p:cNvPr id="3" name="Content Placeholder 2">
            <a:extLst>
              <a:ext uri="{FF2B5EF4-FFF2-40B4-BE49-F238E27FC236}">
                <a16:creationId xmlns:a16="http://schemas.microsoft.com/office/drawing/2014/main" id="{7CF6B98B-076D-0241-8DB3-972A227B72A3}"/>
              </a:ext>
            </a:extLst>
          </p:cNvPr>
          <p:cNvSpPr>
            <a:spLocks noGrp="1"/>
          </p:cNvSpPr>
          <p:nvPr>
            <p:ph idx="1"/>
          </p:nvPr>
        </p:nvSpPr>
        <p:spPr/>
        <p:txBody>
          <a:bodyPr/>
          <a:lstStyle/>
          <a:p>
            <a:r>
              <a:rPr lang="en-US" dirty="0"/>
              <a:t>Can write two RRAM cells at once without select transistor</a:t>
            </a:r>
          </a:p>
          <a:p>
            <a:r>
              <a:rPr lang="en-US" dirty="0"/>
              <a:t>Arrange RRAM </a:t>
            </a:r>
            <a:r>
              <a:rPr lang="en-US" dirty="0" err="1"/>
              <a:t>antiserially</a:t>
            </a:r>
            <a:r>
              <a:rPr lang="en-US" dirty="0"/>
              <a:t> and apply high voltage to SET/RESET, low voltage to read out logic level at midpoint</a:t>
            </a:r>
          </a:p>
        </p:txBody>
      </p:sp>
      <p:pic>
        <p:nvPicPr>
          <p:cNvPr id="4" name="Picture 3">
            <a:extLst>
              <a:ext uri="{FF2B5EF4-FFF2-40B4-BE49-F238E27FC236}">
                <a16:creationId xmlns:a16="http://schemas.microsoft.com/office/drawing/2014/main" id="{347DB402-D40A-6B45-A5CD-440A1C99CE0A}"/>
              </a:ext>
            </a:extLst>
          </p:cNvPr>
          <p:cNvPicPr>
            <a:picLocks noChangeAspect="1"/>
          </p:cNvPicPr>
          <p:nvPr/>
        </p:nvPicPr>
        <p:blipFill>
          <a:blip r:embed="rId2"/>
          <a:stretch>
            <a:fillRect/>
          </a:stretch>
        </p:blipFill>
        <p:spPr>
          <a:xfrm>
            <a:off x="2698750" y="3429000"/>
            <a:ext cx="6794500" cy="2387600"/>
          </a:xfrm>
          <a:prstGeom prst="rect">
            <a:avLst/>
          </a:prstGeom>
        </p:spPr>
      </p:pic>
    </p:spTree>
    <p:extLst>
      <p:ext uri="{BB962C8B-B14F-4D97-AF65-F5344CB8AC3E}">
        <p14:creationId xmlns:p14="http://schemas.microsoft.com/office/powerpoint/2010/main" val="868589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1556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1392324966"/>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dirty="0"/>
                        <a:t>NEM Relays</a:t>
                      </a:r>
                    </a:p>
                  </a:txBody>
                  <a:tcPr/>
                </a:tc>
                <a:tc hMerge="1">
                  <a:txBody>
                    <a:bodyPr/>
                    <a:lstStyle/>
                    <a:p>
                      <a:endParaRPr lang="en-US" dirty="0"/>
                    </a:p>
                  </a:txBody>
                  <a:tcPr/>
                </a:tc>
                <a:tc gridSpan="2">
                  <a:txBody>
                    <a:bodyPr/>
                    <a:lstStyle/>
                    <a:p>
                      <a:r>
                        <a:rPr lang="en-US" sz="200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dirty="0"/>
                        <a:t>Good properties</a:t>
                      </a:r>
                    </a:p>
                  </a:txBody>
                  <a:tcPr/>
                </a:tc>
                <a:tc>
                  <a:txBody>
                    <a:bodyPr/>
                    <a:lstStyle/>
                    <a:p>
                      <a:r>
                        <a:rPr lang="en-US" sz="1600" b="1" dirty="0"/>
                        <a:t>Bad properties</a:t>
                      </a:r>
                    </a:p>
                  </a:txBody>
                  <a:tcPr/>
                </a:tc>
                <a:tc>
                  <a:txBody>
                    <a:bodyPr/>
                    <a:lstStyle/>
                    <a:p>
                      <a:r>
                        <a:rPr lang="en-US" sz="1600" b="1" dirty="0"/>
                        <a:t>Good properties</a:t>
                      </a:r>
                    </a:p>
                  </a:txBody>
                  <a:tcPr/>
                </a:tc>
                <a:tc>
                  <a:txBody>
                    <a:bodyPr/>
                    <a:lstStyle/>
                    <a:p>
                      <a:r>
                        <a:rPr lang="en-US" sz="1600" b="1" dirty="0"/>
                        <a:t>Bad properties</a:t>
                      </a:r>
                    </a:p>
                  </a:txBody>
                  <a:tcPr/>
                </a:tc>
                <a:extLst>
                  <a:ext uri="{0D108BD9-81ED-4DB2-BD59-A6C34878D82A}">
                    <a16:rowId xmlns:a16="http://schemas.microsoft.com/office/drawing/2014/main" val="4189865584"/>
                  </a:ext>
                </a:extLst>
              </a:tr>
              <a:tr h="272020">
                <a:tc>
                  <a:txBody>
                    <a:bodyPr/>
                    <a:lstStyle/>
                    <a:p>
                      <a:r>
                        <a:rPr lang="en-US" sz="160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Storage is volatile</a:t>
                      </a:r>
                    </a:p>
                  </a:txBody>
                  <a:tcPr/>
                </a:tc>
                <a:tc>
                  <a:txBody>
                    <a:bodyPr/>
                    <a:lstStyle/>
                    <a:p>
                      <a:r>
                        <a:rPr lang="en-US" sz="1600" dirty="0"/>
                        <a:t>Nonvolatile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Large write energy</a:t>
                      </a:r>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dirty="0"/>
                        <a:t>Larger than transistors</a:t>
                      </a:r>
                    </a:p>
                  </a:txBody>
                  <a:tcPr/>
                </a:tc>
                <a:tc>
                  <a:txBody>
                    <a:bodyPr/>
                    <a:lstStyle/>
                    <a:p>
                      <a:r>
                        <a:rPr lang="en-US" sz="1600" i="0" dirty="0"/>
                        <a:t>Lower area than SRAM and proven scalable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Sense amp to decode takes up area</a:t>
                      </a:r>
                    </a:p>
                  </a:txBody>
                  <a:tcPr/>
                </a:tc>
                <a:extLst>
                  <a:ext uri="{0D108BD9-81ED-4DB2-BD59-A6C34878D82A}">
                    <a16:rowId xmlns:a16="http://schemas.microsoft.com/office/drawing/2014/main" val="3381196586"/>
                  </a:ext>
                </a:extLst>
              </a:tr>
              <a:tr h="469853">
                <a:tc>
                  <a:txBody>
                    <a:bodyPr/>
                    <a:lstStyle/>
                    <a:p>
                      <a:r>
                        <a:rPr lang="en-US" sz="160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Much slower switching than transistors</a:t>
                      </a:r>
                    </a:p>
                  </a:txBody>
                  <a:tcPr/>
                </a:tc>
                <a:tc>
                  <a:txBody>
                    <a:bodyPr/>
                    <a:lstStyle/>
                    <a:p>
                      <a:r>
                        <a:rPr lang="en-US" sz="1600" dirty="0"/>
                        <a:t>Resistance-based storage allows analog design</a:t>
                      </a:r>
                    </a:p>
                  </a:txBody>
                  <a:tcPr/>
                </a:tc>
                <a:tc>
                  <a:txBody>
                    <a:bodyPr/>
                    <a:lstStyle/>
                    <a:p>
                      <a:endParaRPr lang="en-US" sz="1600" dirty="0"/>
                    </a:p>
                  </a:txBody>
                  <a:tcPr/>
                </a:tc>
                <a:extLst>
                  <a:ext uri="{0D108BD9-81ED-4DB2-BD59-A6C34878D82A}">
                    <a16:rowId xmlns:a16="http://schemas.microsoft.com/office/drawing/2014/main" val="3469153081"/>
                  </a:ext>
                </a:extLst>
              </a:tr>
              <a:tr h="272020">
                <a:tc>
                  <a:txBody>
                    <a:bodyPr/>
                    <a:lstStyle/>
                    <a:p>
                      <a:r>
                        <a:rPr lang="en-US" sz="1600" dirty="0"/>
                        <a:t>3D integration</a:t>
                      </a:r>
                    </a:p>
                  </a:txBody>
                  <a:tcPr/>
                </a:tc>
                <a:tc>
                  <a:txBody>
                    <a:bodyPr/>
                    <a:lstStyle/>
                    <a:p>
                      <a:r>
                        <a:rPr lang="en-US" sz="1600" dirty="0"/>
                        <a:t>Higher V</a:t>
                      </a:r>
                      <a:r>
                        <a:rPr lang="en-US" sz="1600" baseline="-25000" dirty="0"/>
                        <a:t>g</a:t>
                      </a:r>
                      <a:r>
                        <a:rPr lang="en-US" sz="1600" dirty="0"/>
                        <a:t> req. than CMOS</a:t>
                      </a:r>
                    </a:p>
                  </a:txBody>
                  <a:tcPr/>
                </a:tc>
                <a:tc>
                  <a:txBody>
                    <a:bodyPr/>
                    <a:lstStyle/>
                    <a:p>
                      <a:r>
                        <a:rPr lang="en-US" sz="1600" dirty="0"/>
                        <a:t>3D integration</a:t>
                      </a:r>
                    </a:p>
                  </a:txBody>
                  <a:tcPr/>
                </a:tc>
                <a:tc>
                  <a:txBody>
                    <a:bodyPr/>
                    <a:lstStyle/>
                    <a:p>
                      <a:endParaRPr lang="en-US" sz="160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1601058"/>
                  </a:ext>
                </a:extLst>
              </a:tr>
            </a:tbl>
          </a:graphicData>
        </a:graphic>
      </p:graphicFrame>
    </p:spTree>
    <p:extLst>
      <p:ext uri="{BB962C8B-B14F-4D97-AF65-F5344CB8AC3E}">
        <p14:creationId xmlns:p14="http://schemas.microsoft.com/office/powerpoint/2010/main" val="1889767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5E0C-02BA-2840-A0EC-C1CF74E3412E}"/>
              </a:ext>
            </a:extLst>
          </p:cNvPr>
          <p:cNvSpPr>
            <a:spLocks noGrp="1"/>
          </p:cNvSpPr>
          <p:nvPr>
            <p:ph type="title"/>
          </p:nvPr>
        </p:nvSpPr>
        <p:spPr/>
        <p:txBody>
          <a:bodyPr/>
          <a:lstStyle/>
          <a:p>
            <a:r>
              <a:rPr lang="en-US" dirty="0"/>
              <a:t>How can we synergize RRAM &amp; NEM relays?</a:t>
            </a:r>
          </a:p>
        </p:txBody>
      </p:sp>
      <p:sp>
        <p:nvSpPr>
          <p:cNvPr id="3" name="Content Placeholder 2">
            <a:extLst>
              <a:ext uri="{FF2B5EF4-FFF2-40B4-BE49-F238E27FC236}">
                <a16:creationId xmlns:a16="http://schemas.microsoft.com/office/drawing/2014/main" id="{E8078D07-F534-C14C-8962-52AB08CB069F}"/>
              </a:ext>
            </a:extLst>
          </p:cNvPr>
          <p:cNvSpPr>
            <a:spLocks noGrp="1"/>
          </p:cNvSpPr>
          <p:nvPr>
            <p:ph idx="1"/>
          </p:nvPr>
        </p:nvSpPr>
        <p:spPr/>
        <p:txBody>
          <a:bodyPr/>
          <a:lstStyle/>
          <a:p>
            <a:r>
              <a:rPr lang="en-US" b="1" dirty="0"/>
              <a:t>KEY IDEA:</a:t>
            </a:r>
            <a:r>
              <a:rPr lang="en-US" dirty="0"/>
              <a:t> </a:t>
            </a:r>
            <a:r>
              <a:rPr lang="en-US" b="1" dirty="0"/>
              <a:t>use RRAM to control gate voltage of NEM relays for actuation</a:t>
            </a:r>
            <a:endParaRPr lang="en-US" dirty="0"/>
          </a:p>
          <a:p>
            <a:r>
              <a:rPr lang="en-US" dirty="0"/>
              <a:t>More generally: NEM relays are an interesting option for RRAM sense amplification, given their infinite subthreshold slope</a:t>
            </a:r>
          </a:p>
          <a:p>
            <a:r>
              <a:rPr lang="en-US" dirty="0"/>
              <a:t>NEM relays have better electrical characteristics than pass transistors</a:t>
            </a:r>
          </a:p>
        </p:txBody>
      </p:sp>
    </p:spTree>
    <p:extLst>
      <p:ext uri="{BB962C8B-B14F-4D97-AF65-F5344CB8AC3E}">
        <p14:creationId xmlns:p14="http://schemas.microsoft.com/office/powerpoint/2010/main" val="183587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6" name="Table 35">
                <a:extLst>
                  <a:ext uri="{FF2B5EF4-FFF2-40B4-BE49-F238E27FC236}">
                    <a16:creationId xmlns:a16="http://schemas.microsoft.com/office/drawing/2014/main" id="{D0785656-638E-7B40-9690-C74B2FAB4ACC}"/>
                  </a:ext>
                </a:extLst>
              </p:cNvPr>
              <p:cNvGraphicFramePr>
                <a:graphicFrameLocks noGrp="1"/>
              </p:cNvGraphicFramePr>
              <p:nvPr>
                <p:extLst>
                  <p:ext uri="{D42A27DB-BD31-4B8C-83A1-F6EECF244321}">
                    <p14:modId xmlns:p14="http://schemas.microsoft.com/office/powerpoint/2010/main" val="903584743"/>
                  </p:ext>
                </p:extLst>
              </p:nvPr>
            </p:nvGraphicFramePr>
            <p:xfrm>
              <a:off x="6876184" y="1245682"/>
              <a:ext cx="4735509" cy="4967416"/>
            </p:xfrm>
            <a:graphic>
              <a:graphicData uri="http://schemas.openxmlformats.org/drawingml/2006/table">
                <a:tbl>
                  <a:tblPr firstRow="1" bandRow="1">
                    <a:tableStyleId>{5C22544A-7EE6-4342-B048-85BDC9FD1C3A}</a:tableStyleId>
                  </a:tblPr>
                  <a:tblGrid>
                    <a:gridCol w="753700">
                      <a:extLst>
                        <a:ext uri="{9D8B030D-6E8A-4147-A177-3AD203B41FA5}">
                          <a16:colId xmlns:a16="http://schemas.microsoft.com/office/drawing/2014/main" val="3740955448"/>
                        </a:ext>
                      </a:extLst>
                    </a:gridCol>
                    <a:gridCol w="757601">
                      <a:extLst>
                        <a:ext uri="{9D8B030D-6E8A-4147-A177-3AD203B41FA5}">
                          <a16:colId xmlns:a16="http://schemas.microsoft.com/office/drawing/2014/main" val="2028283543"/>
                        </a:ext>
                      </a:extLst>
                    </a:gridCol>
                    <a:gridCol w="3224208">
                      <a:extLst>
                        <a:ext uri="{9D8B030D-6E8A-4147-A177-3AD203B41FA5}">
                          <a16:colId xmlns:a16="http://schemas.microsoft.com/office/drawing/2014/main" val="1873256665"/>
                        </a:ext>
                      </a:extLst>
                    </a:gridCol>
                  </a:tblGrid>
                  <a:tr h="370840">
                    <a:tc>
                      <a:txBody>
                        <a:bodyPr/>
                        <a:lstStyle/>
                        <a:p>
                          <a:r>
                            <a:rPr lang="en-US" sz="1400" i="0" dirty="0">
                              <a:latin typeface="Calibri" panose="020F0502020204030204" pitchFamily="34" charset="0"/>
                              <a:cs typeface="Calibri" panose="020F0502020204030204" pitchFamily="34" charset="0"/>
                            </a:rPr>
                            <a:t>Mode</a:t>
                          </a:r>
                        </a:p>
                      </a:txBody>
                      <a:tcPr/>
                    </a:tc>
                    <a:tc>
                      <a:txBody>
                        <a:bodyPr/>
                        <a:lstStyle/>
                        <a:p>
                          <a:r>
                            <a:rPr lang="en-US" sz="1400" i="0" dirty="0">
                              <a:latin typeface="Calibri" panose="020F0502020204030204" pitchFamily="34" charset="0"/>
                              <a:cs typeface="Calibri" panose="020F0502020204030204" pitchFamily="34" charset="0"/>
                            </a:rPr>
                            <a:t>Param</a:t>
                          </a:r>
                        </a:p>
                      </a:txBody>
                      <a:tcPr/>
                    </a:tc>
                    <a:tc>
                      <a:txBody>
                        <a:bodyPr/>
                        <a:lstStyle/>
                        <a:p>
                          <a:r>
                            <a:rPr lang="en-US" sz="1400" i="0" dirty="0">
                              <a:latin typeface="Calibri" panose="020F0502020204030204" pitchFamily="34" charset="0"/>
                              <a:cs typeface="Calibri" panose="020F0502020204030204" pitchFamily="34" charset="0"/>
                            </a:rPr>
                            <a:t>Value</a:t>
                          </a:r>
                        </a:p>
                      </a:txBody>
                      <a:tcPr/>
                    </a:tc>
                    <a:extLst>
                      <a:ext uri="{0D108BD9-81ED-4DB2-BD59-A6C34878D82A}">
                        <a16:rowId xmlns:a16="http://schemas.microsoft.com/office/drawing/2014/main" val="1100356004"/>
                      </a:ext>
                    </a:extLst>
                  </a:tr>
                  <a:tr h="370840">
                    <a:tc>
                      <a:txBody>
                        <a:bodyPr/>
                        <a:lstStyle/>
                        <a:p>
                          <a:r>
                            <a:rPr lang="en-US" sz="1400" b="1" i="0" dirty="0">
                              <a:latin typeface="Calibri" panose="020F0502020204030204" pitchFamily="34" charset="0"/>
                              <a:cs typeface="Calibri" panose="020F0502020204030204" pitchFamily="34" charset="0"/>
                            </a:rPr>
                            <a:t>COPY</a:t>
                          </a:r>
                        </a:p>
                        <a:p>
                          <a:r>
                            <a:rPr lang="en-US" sz="1400" b="0" i="0" dirty="0">
                              <a:latin typeface="Calibri" panose="020F0502020204030204" pitchFamily="34" charset="0"/>
                              <a:cs typeface="Calibri" panose="020F0502020204030204" pitchFamily="34" charset="0"/>
                            </a:rPr>
                            <a:t>(global)</a:t>
                          </a: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row,C</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num>
                                  <m:den>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den>
                                </m:f>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53832164"/>
                      </a:ext>
                    </a:extLst>
                  </a:tr>
                  <a:tr h="370840">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col,C</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num>
                                  <m:den>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den>
                                </m:f>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44010348"/>
                      </a:ext>
                    </a:extLst>
                  </a:tr>
                  <a:tr h="370840">
                    <a:tc>
                      <a:txBody>
                        <a:bodyPr/>
                        <a:lstStyle/>
                        <a:p>
                          <a:r>
                            <a:rPr lang="en-US" sz="1400" b="1" i="0" dirty="0">
                              <a:latin typeface="Calibri" panose="020F0502020204030204" pitchFamily="34" charset="0"/>
                              <a:cs typeface="Calibri" panose="020F0502020204030204" pitchFamily="34" charset="0"/>
                            </a:rPr>
                            <a:t>HOLD</a:t>
                          </a:r>
                          <a:endParaRPr lang="en-US" sz="1400" b="0" i="0" dirty="0">
                            <a:latin typeface="Calibri" panose="020F0502020204030204" pitchFamily="34" charset="0"/>
                            <a:cs typeface="Calibri" panose="020F0502020204030204" pitchFamily="34" charset="0"/>
                          </a:endParaRPr>
                        </a:p>
                        <a:p>
                          <a:r>
                            <a:rPr lang="en-US" sz="1400" b="0" i="0" dirty="0">
                              <a:latin typeface="Calibri" panose="020F0502020204030204" pitchFamily="34" charset="0"/>
                              <a:cs typeface="Calibri" panose="020F0502020204030204" pitchFamily="34" charset="0"/>
                            </a:rPr>
                            <a:t>(global)</a:t>
                          </a:r>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row,H</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po</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num>
                                  <m:den>
                                    <m:r>
                                      <a:rPr lang="en-US" sz="1400" b="0" i="0" smtClean="0">
                                        <a:latin typeface="Cambria Math" panose="02040503050406030204" pitchFamily="18" charset="0"/>
                                      </a:rPr>
                                      <m:t>2</m:t>
                                    </m:r>
                                  </m:den>
                                </m:f>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07846265"/>
                      </a:ext>
                    </a:extLst>
                  </a:tr>
                  <a:tr h="370840">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col,H</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sz="1400" i="0" dirty="0" smtClean="0">
                                    <a:latin typeface="Cambria Math" panose="02040503050406030204" pitchFamily="18" charset="0"/>
                                  </a:rPr>
                                  <m:t>Z</m:t>
                                </m:r>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57415208"/>
                      </a:ext>
                    </a:extLst>
                  </a:tr>
                  <a:tr h="370840">
                    <a:tc>
                      <a:txBody>
                        <a:bodyPr/>
                        <a:lstStyle/>
                        <a:p>
                          <a:r>
                            <a:rPr lang="en-US" sz="1400" b="1" i="0" dirty="0">
                              <a:latin typeface="Calibri" panose="020F0502020204030204" pitchFamily="34" charset="0"/>
                              <a:cs typeface="Calibri" panose="020F0502020204030204" pitchFamily="34" charset="0"/>
                            </a:rPr>
                            <a:t>SET</a:t>
                          </a:r>
                        </a:p>
                      </a:txBody>
                      <a:tcPr/>
                    </a:tc>
                    <a:tc>
                      <a:txBody>
                        <a:bodyPr/>
                        <a:lstStyle/>
                        <a:p>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row</a:t>
                          </a:r>
                          <a:endParaRPr lang="en-US" sz="1400" i="0" dirty="0">
                            <a:latin typeface="Calibri" panose="020F0502020204030204" pitchFamily="34" charset="0"/>
                            <a:cs typeface="Calibri" panose="020F0502020204030204" pitchFamily="34" charset="0"/>
                          </a:endParaRPr>
                        </a:p>
                      </a:txBody>
                      <a:tcPr/>
                    </a:tc>
                    <a:tc>
                      <a:txBody>
                        <a:bodyPr/>
                        <a:lstStyle/>
                        <a:p>
                          <a:r>
                            <a:rPr lang="en-US" sz="1400" b="0" i="0" dirty="0">
                              <a:latin typeface="Calibri" panose="020F0502020204030204" pitchFamily="34" charset="0"/>
                              <a:cs typeface="Calibri" panose="020F0502020204030204" pitchFamily="34" charset="0"/>
                            </a:rPr>
                            <a:t>Step 1:  </a:t>
                          </a:r>
                          <a14:m>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SET</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num>
                                        <m:den>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den>
                                      </m:f>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a14:m>
                          <a:endParaRPr lang="en-US" sz="1400" i="0" dirty="0">
                            <a:latin typeface="Calibri" panose="020F0502020204030204" pitchFamily="34" charset="0"/>
                            <a:cs typeface="Calibri" panose="020F0502020204030204" pitchFamily="34" charset="0"/>
                          </a:endParaRPr>
                        </a:p>
                        <a:p>
                          <a:endParaRPr lang="en-US" sz="1400" i="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latin typeface="Calibri" panose="020F0502020204030204" pitchFamily="34" charset="0"/>
                              <a:cs typeface="Calibri" panose="020F0502020204030204" pitchFamily="34" charset="0"/>
                            </a:rPr>
                            <a:t>Step 2:  </a:t>
                          </a:r>
                          <a14:m>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RST</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num>
                                        <m:den>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den>
                                      </m:f>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575422899"/>
                      </a:ext>
                    </a:extLst>
                  </a:tr>
                  <a:tr h="370840">
                    <a:tc>
                      <a:txBody>
                        <a:bodyPr/>
                        <a:lstStyle/>
                        <a:p>
                          <a:endParaRPr lang="en-US" sz="1400" i="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i="0" smtClean="0">
                                            <a:latin typeface="Cambria Math" panose="02040503050406030204" pitchFamily="18" charset="0"/>
                                          </a:rPr>
                                          <m:t>0</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80575098"/>
                      </a:ext>
                    </a:extLst>
                  </a:tr>
                  <a:tr h="370840">
                    <a:tc>
                      <a:txBody>
                        <a:bodyPr/>
                        <a:lstStyle/>
                        <a:p>
                          <a:r>
                            <a:rPr lang="en-US" sz="1400" b="1" i="0" dirty="0">
                              <a:latin typeface="Calibri" panose="020F0502020204030204" pitchFamily="34" charset="0"/>
                              <a:cs typeface="Calibri" panose="020F0502020204030204" pitchFamily="34" charset="0"/>
                            </a:rPr>
                            <a:t>RESET</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Same voltages as SET mode, but switch V</a:t>
                          </a:r>
                          <a:r>
                            <a:rPr lang="en-US" sz="1400" i="0" baseline="-25000" dirty="0">
                              <a:latin typeface="Calibri" panose="020F0502020204030204" pitchFamily="34" charset="0"/>
                              <a:cs typeface="Calibri" panose="020F0502020204030204" pitchFamily="34" charset="0"/>
                            </a:rPr>
                            <a:t>row</a:t>
                          </a:r>
                          <a:r>
                            <a:rPr lang="en-US" sz="1400" i="0" baseline="0" dirty="0">
                              <a:latin typeface="Calibri" panose="020F0502020204030204" pitchFamily="34" charset="0"/>
                              <a:cs typeface="Calibri" panose="020F0502020204030204" pitchFamily="34" charset="0"/>
                            </a:rPr>
                            <a:t> and </a:t>
                          </a: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hMerge="1">
                      <a:txBody>
                        <a:bodyPr/>
                        <a:lstStyle/>
                        <a:p>
                          <a:endParaRPr lang="en-US" sz="1400" i="0" dirty="0"/>
                        </a:p>
                      </a:txBody>
                      <a:tcPr/>
                    </a:tc>
                    <a:extLst>
                      <a:ext uri="{0D108BD9-81ED-4DB2-BD59-A6C34878D82A}">
                        <a16:rowId xmlns:a16="http://schemas.microsoft.com/office/drawing/2014/main" val="462741102"/>
                      </a:ext>
                    </a:extLst>
                  </a:tr>
                </a:tbl>
              </a:graphicData>
            </a:graphic>
          </p:graphicFrame>
        </mc:Choice>
        <mc:Fallback xmlns="">
          <p:graphicFrame>
            <p:nvGraphicFramePr>
              <p:cNvPr id="36" name="Table 35">
                <a:extLst>
                  <a:ext uri="{FF2B5EF4-FFF2-40B4-BE49-F238E27FC236}">
                    <a16:creationId xmlns:a16="http://schemas.microsoft.com/office/drawing/2014/main" id="{D0785656-638E-7B40-9690-C74B2FAB4ACC}"/>
                  </a:ext>
                </a:extLst>
              </p:cNvPr>
              <p:cNvGraphicFramePr>
                <a:graphicFrameLocks noGrp="1"/>
              </p:cNvGraphicFramePr>
              <p:nvPr>
                <p:extLst>
                  <p:ext uri="{D42A27DB-BD31-4B8C-83A1-F6EECF244321}">
                    <p14:modId xmlns:p14="http://schemas.microsoft.com/office/powerpoint/2010/main" val="903584743"/>
                  </p:ext>
                </p:extLst>
              </p:nvPr>
            </p:nvGraphicFramePr>
            <p:xfrm>
              <a:off x="6876184" y="1245682"/>
              <a:ext cx="4735509" cy="4967416"/>
            </p:xfrm>
            <a:graphic>
              <a:graphicData uri="http://schemas.openxmlformats.org/drawingml/2006/table">
                <a:tbl>
                  <a:tblPr firstRow="1" bandRow="1">
                    <a:tableStyleId>{5C22544A-7EE6-4342-B048-85BDC9FD1C3A}</a:tableStyleId>
                  </a:tblPr>
                  <a:tblGrid>
                    <a:gridCol w="753700">
                      <a:extLst>
                        <a:ext uri="{9D8B030D-6E8A-4147-A177-3AD203B41FA5}">
                          <a16:colId xmlns:a16="http://schemas.microsoft.com/office/drawing/2014/main" val="3740955448"/>
                        </a:ext>
                      </a:extLst>
                    </a:gridCol>
                    <a:gridCol w="757601">
                      <a:extLst>
                        <a:ext uri="{9D8B030D-6E8A-4147-A177-3AD203B41FA5}">
                          <a16:colId xmlns:a16="http://schemas.microsoft.com/office/drawing/2014/main" val="2028283543"/>
                        </a:ext>
                      </a:extLst>
                    </a:gridCol>
                    <a:gridCol w="3224208">
                      <a:extLst>
                        <a:ext uri="{9D8B030D-6E8A-4147-A177-3AD203B41FA5}">
                          <a16:colId xmlns:a16="http://schemas.microsoft.com/office/drawing/2014/main" val="1873256665"/>
                        </a:ext>
                      </a:extLst>
                    </a:gridCol>
                  </a:tblGrid>
                  <a:tr h="370840">
                    <a:tc>
                      <a:txBody>
                        <a:bodyPr/>
                        <a:lstStyle/>
                        <a:p>
                          <a:r>
                            <a:rPr lang="en-US" sz="1400" i="0" dirty="0">
                              <a:latin typeface="Calibri" panose="020F0502020204030204" pitchFamily="34" charset="0"/>
                              <a:cs typeface="Calibri" panose="020F0502020204030204" pitchFamily="34" charset="0"/>
                            </a:rPr>
                            <a:t>Mode</a:t>
                          </a:r>
                        </a:p>
                      </a:txBody>
                      <a:tcPr/>
                    </a:tc>
                    <a:tc>
                      <a:txBody>
                        <a:bodyPr/>
                        <a:lstStyle/>
                        <a:p>
                          <a:r>
                            <a:rPr lang="en-US" sz="1400" i="0" dirty="0">
                              <a:latin typeface="Calibri" panose="020F0502020204030204" pitchFamily="34" charset="0"/>
                              <a:cs typeface="Calibri" panose="020F0502020204030204" pitchFamily="34" charset="0"/>
                            </a:rPr>
                            <a:t>Param</a:t>
                          </a:r>
                        </a:p>
                      </a:txBody>
                      <a:tcPr/>
                    </a:tc>
                    <a:tc>
                      <a:txBody>
                        <a:bodyPr/>
                        <a:lstStyle/>
                        <a:p>
                          <a:r>
                            <a:rPr lang="en-US" sz="1400" i="0" dirty="0">
                              <a:latin typeface="Calibri" panose="020F0502020204030204" pitchFamily="34" charset="0"/>
                              <a:cs typeface="Calibri" panose="020F0502020204030204" pitchFamily="34" charset="0"/>
                            </a:rPr>
                            <a:t>Value</a:t>
                          </a:r>
                        </a:p>
                      </a:txBody>
                      <a:tcPr/>
                    </a:tc>
                    <a:extLst>
                      <a:ext uri="{0D108BD9-81ED-4DB2-BD59-A6C34878D82A}">
                        <a16:rowId xmlns:a16="http://schemas.microsoft.com/office/drawing/2014/main" val="1100356004"/>
                      </a:ext>
                    </a:extLst>
                  </a:tr>
                  <a:tr h="551117">
                    <a:tc>
                      <a:txBody>
                        <a:bodyPr/>
                        <a:lstStyle/>
                        <a:p>
                          <a:r>
                            <a:rPr lang="en-US" sz="1400" b="1" i="0" dirty="0">
                              <a:latin typeface="Calibri" panose="020F0502020204030204" pitchFamily="34" charset="0"/>
                              <a:cs typeface="Calibri" panose="020F0502020204030204" pitchFamily="34" charset="0"/>
                            </a:rPr>
                            <a:t>COPY</a:t>
                          </a:r>
                        </a:p>
                        <a:p>
                          <a:r>
                            <a:rPr lang="en-US" sz="1400" b="0" i="0" dirty="0">
                              <a:latin typeface="Calibri" panose="020F0502020204030204" pitchFamily="34" charset="0"/>
                              <a:cs typeface="Calibri" panose="020F0502020204030204" pitchFamily="34" charset="0"/>
                            </a:rPr>
                            <a:t>(global)</a:t>
                          </a: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row,C</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70455" r="-392" b="-959091"/>
                          </a:stretch>
                        </a:blipFill>
                      </a:tcPr>
                    </a:tc>
                    <a:extLst>
                      <a:ext uri="{0D108BD9-81ED-4DB2-BD59-A6C34878D82A}">
                        <a16:rowId xmlns:a16="http://schemas.microsoft.com/office/drawing/2014/main" val="1853832164"/>
                      </a:ext>
                    </a:extLst>
                  </a:tr>
                  <a:tr h="551117">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col,C</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174419" r="-392" b="-881395"/>
                          </a:stretch>
                        </a:blipFill>
                      </a:tcPr>
                    </a:tc>
                    <a:extLst>
                      <a:ext uri="{0D108BD9-81ED-4DB2-BD59-A6C34878D82A}">
                        <a16:rowId xmlns:a16="http://schemas.microsoft.com/office/drawing/2014/main" val="1444010348"/>
                      </a:ext>
                    </a:extLst>
                  </a:tr>
                  <a:tr h="518160">
                    <a:tc>
                      <a:txBody>
                        <a:bodyPr/>
                        <a:lstStyle/>
                        <a:p>
                          <a:r>
                            <a:rPr lang="en-US" sz="1400" b="1" i="0" dirty="0">
                              <a:latin typeface="Calibri" panose="020F0502020204030204" pitchFamily="34" charset="0"/>
                              <a:cs typeface="Calibri" panose="020F0502020204030204" pitchFamily="34" charset="0"/>
                            </a:rPr>
                            <a:t>HOLD</a:t>
                          </a:r>
                          <a:endParaRPr lang="en-US" sz="1400" b="0" i="0" dirty="0">
                            <a:latin typeface="Calibri" panose="020F0502020204030204" pitchFamily="34" charset="0"/>
                            <a:cs typeface="Calibri" panose="020F0502020204030204" pitchFamily="34" charset="0"/>
                          </a:endParaRPr>
                        </a:p>
                        <a:p>
                          <a:r>
                            <a:rPr lang="en-US" sz="1400" b="0" i="0" dirty="0">
                              <a:latin typeface="Calibri" panose="020F0502020204030204" pitchFamily="34" charset="0"/>
                              <a:cs typeface="Calibri" panose="020F0502020204030204" pitchFamily="34" charset="0"/>
                            </a:rPr>
                            <a:t>(global)</a:t>
                          </a:r>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row,H</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287805" r="-392" b="-824390"/>
                          </a:stretch>
                        </a:blipFill>
                      </a:tcPr>
                    </a:tc>
                    <a:extLst>
                      <a:ext uri="{0D108BD9-81ED-4DB2-BD59-A6C34878D82A}">
                        <a16:rowId xmlns:a16="http://schemas.microsoft.com/office/drawing/2014/main" val="4107846265"/>
                      </a:ext>
                    </a:extLst>
                  </a:tr>
                  <a:tr h="370840">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col,H</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548276" r="-392" b="-1065517"/>
                          </a:stretch>
                        </a:blipFill>
                      </a:tcPr>
                    </a:tc>
                    <a:extLst>
                      <a:ext uri="{0D108BD9-81ED-4DB2-BD59-A6C34878D82A}">
                        <a16:rowId xmlns:a16="http://schemas.microsoft.com/office/drawing/2014/main" val="3957415208"/>
                      </a:ext>
                    </a:extLst>
                  </a:tr>
                  <a:tr h="1667129">
                    <a:tc>
                      <a:txBody>
                        <a:bodyPr/>
                        <a:lstStyle/>
                        <a:p>
                          <a:r>
                            <a:rPr lang="en-US" sz="1400" b="1" i="0" dirty="0">
                              <a:latin typeface="Calibri" panose="020F0502020204030204" pitchFamily="34" charset="0"/>
                              <a:cs typeface="Calibri" panose="020F0502020204030204" pitchFamily="34" charset="0"/>
                            </a:rPr>
                            <a:t>SET</a:t>
                          </a:r>
                        </a:p>
                      </a:txBody>
                      <a:tcPr/>
                    </a:tc>
                    <a:tc>
                      <a:txBody>
                        <a:bodyPr/>
                        <a:lstStyle/>
                        <a:p>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row</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142424" r="-392" b="-134091"/>
                          </a:stretch>
                        </a:blipFill>
                      </a:tcPr>
                    </a:tc>
                    <a:extLst>
                      <a:ext uri="{0D108BD9-81ED-4DB2-BD59-A6C34878D82A}">
                        <a16:rowId xmlns:a16="http://schemas.microsoft.com/office/drawing/2014/main" val="2575422899"/>
                      </a:ext>
                    </a:extLst>
                  </a:tr>
                  <a:tr h="567373">
                    <a:tc>
                      <a:txBody>
                        <a:bodyPr/>
                        <a:lstStyle/>
                        <a:p>
                          <a:endParaRPr lang="en-US" sz="1400" i="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711111" r="-392" b="-293333"/>
                          </a:stretch>
                        </a:blipFill>
                      </a:tcPr>
                    </a:tc>
                    <a:extLst>
                      <a:ext uri="{0D108BD9-81ED-4DB2-BD59-A6C34878D82A}">
                        <a16:rowId xmlns:a16="http://schemas.microsoft.com/office/drawing/2014/main" val="4080575098"/>
                      </a:ext>
                    </a:extLst>
                  </a:tr>
                  <a:tr h="370840">
                    <a:tc>
                      <a:txBody>
                        <a:bodyPr/>
                        <a:lstStyle/>
                        <a:p>
                          <a:r>
                            <a:rPr lang="en-US" sz="1400" b="1" i="0" dirty="0">
                              <a:latin typeface="Calibri" panose="020F0502020204030204" pitchFamily="34" charset="0"/>
                              <a:cs typeface="Calibri" panose="020F0502020204030204" pitchFamily="34" charset="0"/>
                            </a:rPr>
                            <a:t>RESET</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Same voltages as SET mode, but switch V</a:t>
                          </a:r>
                          <a:r>
                            <a:rPr lang="en-US" sz="1400" i="0" baseline="-25000" dirty="0">
                              <a:latin typeface="Calibri" panose="020F0502020204030204" pitchFamily="34" charset="0"/>
                              <a:cs typeface="Calibri" panose="020F0502020204030204" pitchFamily="34" charset="0"/>
                            </a:rPr>
                            <a:t>row</a:t>
                          </a:r>
                          <a:r>
                            <a:rPr lang="en-US" sz="1400" i="0" baseline="0" dirty="0">
                              <a:latin typeface="Calibri" panose="020F0502020204030204" pitchFamily="34" charset="0"/>
                              <a:cs typeface="Calibri" panose="020F0502020204030204" pitchFamily="34" charset="0"/>
                            </a:rPr>
                            <a:t> and </a:t>
                          </a: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hMerge="1">
                      <a:txBody>
                        <a:bodyPr/>
                        <a:lstStyle/>
                        <a:p>
                          <a:pPr/>
                          <a:endParaRPr lang="en-US" sz="1400" i="0" dirty="0"/>
                        </a:p>
                      </a:txBody>
                      <a:tcPr/>
                    </a:tc>
                    <a:extLst>
                      <a:ext uri="{0D108BD9-81ED-4DB2-BD59-A6C34878D82A}">
                        <a16:rowId xmlns:a16="http://schemas.microsoft.com/office/drawing/2014/main" val="462741102"/>
                      </a:ext>
                    </a:extLst>
                  </a:tr>
                </a:tbl>
              </a:graphicData>
            </a:graphic>
          </p:graphicFrame>
        </mc:Fallback>
      </mc:AlternateContent>
      <p:sp>
        <p:nvSpPr>
          <p:cNvPr id="55" name="TextBox 54">
            <a:extLst>
              <a:ext uri="{FF2B5EF4-FFF2-40B4-BE49-F238E27FC236}">
                <a16:creationId xmlns:a16="http://schemas.microsoft.com/office/drawing/2014/main" id="{8B47CFDF-492C-6D45-96E5-D74708F132CA}"/>
              </a:ext>
            </a:extLst>
          </p:cNvPr>
          <p:cNvSpPr txBox="1"/>
          <p:nvPr/>
        </p:nvSpPr>
        <p:spPr>
          <a:xfrm>
            <a:off x="6876184" y="6325165"/>
            <a:ext cx="542136" cy="461665"/>
          </a:xfrm>
          <a:prstGeom prst="rect">
            <a:avLst/>
          </a:prstGeom>
          <a:noFill/>
        </p:spPr>
        <p:txBody>
          <a:bodyPr wrap="none" rtlCol="0">
            <a:spAutoFit/>
          </a:bodyPr>
          <a:lstStyle/>
          <a:p>
            <a:r>
              <a:rPr lang="en-US" sz="2400" b="1" dirty="0"/>
              <a:t>(b)</a:t>
            </a:r>
          </a:p>
        </p:txBody>
      </p:sp>
      <p:sp>
        <p:nvSpPr>
          <p:cNvPr id="92" name="TextBox 91">
            <a:extLst>
              <a:ext uri="{FF2B5EF4-FFF2-40B4-BE49-F238E27FC236}">
                <a16:creationId xmlns:a16="http://schemas.microsoft.com/office/drawing/2014/main" id="{AE3E0F2E-5107-5A44-9FDA-178A624B12B5}"/>
              </a:ext>
            </a:extLst>
          </p:cNvPr>
          <p:cNvSpPr txBox="1"/>
          <p:nvPr/>
        </p:nvSpPr>
        <p:spPr>
          <a:xfrm>
            <a:off x="534131" y="6313029"/>
            <a:ext cx="542136" cy="461665"/>
          </a:xfrm>
          <a:prstGeom prst="rect">
            <a:avLst/>
          </a:prstGeom>
          <a:noFill/>
        </p:spPr>
        <p:txBody>
          <a:bodyPr wrap="none" rtlCol="0">
            <a:spAutoFit/>
          </a:bodyPr>
          <a:lstStyle/>
          <a:p>
            <a:r>
              <a:rPr lang="en-US" sz="2400" b="1" dirty="0"/>
              <a:t>(a)</a:t>
            </a:r>
          </a:p>
        </p:txBody>
      </p:sp>
      <p:sp>
        <p:nvSpPr>
          <p:cNvPr id="6" name="Title 5">
            <a:extLst>
              <a:ext uri="{FF2B5EF4-FFF2-40B4-BE49-F238E27FC236}">
                <a16:creationId xmlns:a16="http://schemas.microsoft.com/office/drawing/2014/main" id="{BC1A2B5F-D9DF-2847-B139-2D9114EF30B7}"/>
              </a:ext>
            </a:extLst>
          </p:cNvPr>
          <p:cNvSpPr>
            <a:spLocks noGrp="1"/>
          </p:cNvSpPr>
          <p:nvPr>
            <p:ph type="title"/>
          </p:nvPr>
        </p:nvSpPr>
        <p:spPr>
          <a:xfrm>
            <a:off x="838200" y="169180"/>
            <a:ext cx="10515600" cy="1325563"/>
          </a:xfrm>
        </p:spPr>
        <p:txBody>
          <a:bodyPr/>
          <a:lstStyle/>
          <a:p>
            <a:r>
              <a:rPr lang="en-US" dirty="0"/>
              <a:t>Hybrid Circuit Architecture</a:t>
            </a:r>
          </a:p>
        </p:txBody>
      </p:sp>
      <p:grpSp>
        <p:nvGrpSpPr>
          <p:cNvPr id="126" name="Group 125">
            <a:extLst>
              <a:ext uri="{FF2B5EF4-FFF2-40B4-BE49-F238E27FC236}">
                <a16:creationId xmlns:a16="http://schemas.microsoft.com/office/drawing/2014/main" id="{D464245F-67A1-5244-9F58-FC8B6D0BB09B}"/>
              </a:ext>
            </a:extLst>
          </p:cNvPr>
          <p:cNvGrpSpPr/>
          <p:nvPr/>
        </p:nvGrpSpPr>
        <p:grpSpPr>
          <a:xfrm>
            <a:off x="210110" y="1316538"/>
            <a:ext cx="5885890" cy="4768554"/>
            <a:chOff x="134760" y="1102483"/>
            <a:chExt cx="5885890" cy="4768554"/>
          </a:xfrm>
        </p:grpSpPr>
        <p:sp>
          <p:nvSpPr>
            <p:cNvPr id="127" name="Rectangle 126">
              <a:extLst>
                <a:ext uri="{FF2B5EF4-FFF2-40B4-BE49-F238E27FC236}">
                  <a16:creationId xmlns:a16="http://schemas.microsoft.com/office/drawing/2014/main" id="{D9AC3E55-875D-8644-BE6D-5E98834254C2}"/>
                </a:ext>
              </a:extLst>
            </p:cNvPr>
            <p:cNvSpPr/>
            <p:nvPr/>
          </p:nvSpPr>
          <p:spPr>
            <a:xfrm>
              <a:off x="2615438" y="4401113"/>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8" name="TextBox 127">
              <a:extLst>
                <a:ext uri="{FF2B5EF4-FFF2-40B4-BE49-F238E27FC236}">
                  <a16:creationId xmlns:a16="http://schemas.microsoft.com/office/drawing/2014/main" id="{F473BA90-1732-894C-8ED3-49AD40B365FF}"/>
                </a:ext>
              </a:extLst>
            </p:cNvPr>
            <p:cNvSpPr txBox="1"/>
            <p:nvPr/>
          </p:nvSpPr>
          <p:spPr>
            <a:xfrm>
              <a:off x="5265247" y="4991958"/>
              <a:ext cx="724489" cy="338554"/>
            </a:xfrm>
            <a:prstGeom prst="rect">
              <a:avLst/>
            </a:prstGeom>
            <a:noFill/>
          </p:spPr>
          <p:txBody>
            <a:bodyPr wrap="square" rtlCol="0">
              <a:spAutoFit/>
            </a:bodyPr>
            <a:lstStyle/>
            <a:p>
              <a:r>
                <a:rPr lang="en-US" sz="1600" b="1" dirty="0"/>
                <a:t>out</a:t>
              </a:r>
            </a:p>
          </p:txBody>
        </p:sp>
        <p:sp>
          <p:nvSpPr>
            <p:cNvPr id="129" name="TextBox 128">
              <a:extLst>
                <a:ext uri="{FF2B5EF4-FFF2-40B4-BE49-F238E27FC236}">
                  <a16:creationId xmlns:a16="http://schemas.microsoft.com/office/drawing/2014/main" id="{BC9A2A74-33A8-F44C-ABDC-D2F031A79BD0}"/>
                </a:ext>
              </a:extLst>
            </p:cNvPr>
            <p:cNvSpPr txBox="1"/>
            <p:nvPr/>
          </p:nvSpPr>
          <p:spPr>
            <a:xfrm>
              <a:off x="4781600" y="4695842"/>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pic>
          <p:nvPicPr>
            <p:cNvPr id="130" name="Picture 129">
              <a:extLst>
                <a:ext uri="{FF2B5EF4-FFF2-40B4-BE49-F238E27FC236}">
                  <a16:creationId xmlns:a16="http://schemas.microsoft.com/office/drawing/2014/main" id="{EC6CFD8C-9D27-EE4B-AC7D-2D84EDC17C3A}"/>
                </a:ext>
              </a:extLst>
            </p:cNvPr>
            <p:cNvPicPr>
              <a:picLocks noChangeAspect="1"/>
            </p:cNvPicPr>
            <p:nvPr/>
          </p:nvPicPr>
          <p:blipFill rotWithShape="1">
            <a:blip r:embed="rId4"/>
            <a:srcRect l="1" t="48398" r="81981" b="17498"/>
            <a:stretch/>
          </p:blipFill>
          <p:spPr>
            <a:xfrm>
              <a:off x="3510614" y="3968495"/>
              <a:ext cx="543796" cy="1015150"/>
            </a:xfrm>
            <a:prstGeom prst="rect">
              <a:avLst/>
            </a:prstGeom>
          </p:spPr>
        </p:pic>
        <p:sp>
          <p:nvSpPr>
            <p:cNvPr id="131" name="Rectangle 130">
              <a:extLst>
                <a:ext uri="{FF2B5EF4-FFF2-40B4-BE49-F238E27FC236}">
                  <a16:creationId xmlns:a16="http://schemas.microsoft.com/office/drawing/2014/main" id="{7C10377F-45D2-6F4E-8B84-FEE1D4249A7F}"/>
                </a:ext>
              </a:extLst>
            </p:cNvPr>
            <p:cNvSpPr/>
            <p:nvPr/>
          </p:nvSpPr>
          <p:spPr>
            <a:xfrm>
              <a:off x="3529271" y="4148417"/>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32" name="Picture 131">
              <a:extLst>
                <a:ext uri="{FF2B5EF4-FFF2-40B4-BE49-F238E27FC236}">
                  <a16:creationId xmlns:a16="http://schemas.microsoft.com/office/drawing/2014/main" id="{1801AA39-84F9-5940-91D0-2EE6EC73F3CA}"/>
                </a:ext>
              </a:extLst>
            </p:cNvPr>
            <p:cNvPicPr>
              <a:picLocks noChangeAspect="1"/>
            </p:cNvPicPr>
            <p:nvPr/>
          </p:nvPicPr>
          <p:blipFill>
            <a:blip r:embed="rId5"/>
            <a:stretch>
              <a:fillRect/>
            </a:stretch>
          </p:blipFill>
          <p:spPr>
            <a:xfrm>
              <a:off x="642863" y="1352761"/>
              <a:ext cx="5174728" cy="4152104"/>
            </a:xfrm>
            <a:prstGeom prst="rect">
              <a:avLst/>
            </a:prstGeom>
          </p:spPr>
        </p:pic>
        <p:sp>
          <p:nvSpPr>
            <p:cNvPr id="133" name="TextBox 132">
              <a:extLst>
                <a:ext uri="{FF2B5EF4-FFF2-40B4-BE49-F238E27FC236}">
                  <a16:creationId xmlns:a16="http://schemas.microsoft.com/office/drawing/2014/main" id="{5BA27A79-1527-4F41-8B1B-472AABEFB9FB}"/>
                </a:ext>
              </a:extLst>
            </p:cNvPr>
            <p:cNvSpPr txBox="1"/>
            <p:nvPr/>
          </p:nvSpPr>
          <p:spPr>
            <a:xfrm>
              <a:off x="2899674" y="1133065"/>
              <a:ext cx="900292" cy="338554"/>
            </a:xfrm>
            <a:prstGeom prst="rect">
              <a:avLst/>
            </a:prstGeom>
            <a:noFill/>
          </p:spPr>
          <p:txBody>
            <a:bodyPr wrap="square" rtlCol="0">
              <a:spAutoFit/>
            </a:bodyPr>
            <a:lstStyle/>
            <a:p>
              <a:r>
                <a:rPr lang="en-US" sz="1600" b="1" dirty="0"/>
                <a:t>V</a:t>
              </a:r>
              <a:r>
                <a:rPr lang="en-US" sz="1600" b="1" baseline="-25000" dirty="0"/>
                <a:t>col,1</a:t>
              </a:r>
              <a:endParaRPr lang="en-US" sz="1600" b="1" dirty="0"/>
            </a:p>
          </p:txBody>
        </p:sp>
        <p:sp>
          <p:nvSpPr>
            <p:cNvPr id="134" name="Triangle 133">
              <a:extLst>
                <a:ext uri="{FF2B5EF4-FFF2-40B4-BE49-F238E27FC236}">
                  <a16:creationId xmlns:a16="http://schemas.microsoft.com/office/drawing/2014/main" id="{E96CD23E-2447-3345-8FD9-CCEEA457577E}"/>
                </a:ext>
              </a:extLst>
            </p:cNvPr>
            <p:cNvSpPr/>
            <p:nvPr/>
          </p:nvSpPr>
          <p:spPr>
            <a:xfrm>
              <a:off x="3087652" y="1459072"/>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5" name="TextBox 134">
              <a:extLst>
                <a:ext uri="{FF2B5EF4-FFF2-40B4-BE49-F238E27FC236}">
                  <a16:creationId xmlns:a16="http://schemas.microsoft.com/office/drawing/2014/main" id="{ADCDD699-0963-7346-9F27-C417E7C7B80F}"/>
                </a:ext>
              </a:extLst>
            </p:cNvPr>
            <p:cNvSpPr txBox="1"/>
            <p:nvPr/>
          </p:nvSpPr>
          <p:spPr>
            <a:xfrm>
              <a:off x="5120358" y="1102483"/>
              <a:ext cx="900292" cy="338554"/>
            </a:xfrm>
            <a:prstGeom prst="rect">
              <a:avLst/>
            </a:prstGeom>
            <a:noFill/>
          </p:spPr>
          <p:txBody>
            <a:bodyPr wrap="square" rtlCol="0">
              <a:spAutoFit/>
            </a:bodyPr>
            <a:lstStyle/>
            <a:p>
              <a:r>
                <a:rPr lang="en-US" sz="1600" b="1" dirty="0"/>
                <a:t>V</a:t>
              </a:r>
              <a:r>
                <a:rPr lang="en-US" sz="1600" b="1" baseline="-25000" dirty="0"/>
                <a:t>col,2</a:t>
              </a:r>
              <a:endParaRPr lang="en-US" sz="1600" b="1" dirty="0"/>
            </a:p>
          </p:txBody>
        </p:sp>
        <p:sp>
          <p:nvSpPr>
            <p:cNvPr id="136" name="Triangle 135">
              <a:extLst>
                <a:ext uri="{FF2B5EF4-FFF2-40B4-BE49-F238E27FC236}">
                  <a16:creationId xmlns:a16="http://schemas.microsoft.com/office/drawing/2014/main" id="{41DD250F-31CF-4B4A-8240-C8442664D623}"/>
                </a:ext>
              </a:extLst>
            </p:cNvPr>
            <p:cNvSpPr/>
            <p:nvPr/>
          </p:nvSpPr>
          <p:spPr>
            <a:xfrm>
              <a:off x="5314139" y="142391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7" name="TextBox 136">
              <a:extLst>
                <a:ext uri="{FF2B5EF4-FFF2-40B4-BE49-F238E27FC236}">
                  <a16:creationId xmlns:a16="http://schemas.microsoft.com/office/drawing/2014/main" id="{8019657B-B1C5-EF4F-9249-3C57DEF35736}"/>
                </a:ext>
              </a:extLst>
            </p:cNvPr>
            <p:cNvSpPr txBox="1"/>
            <p:nvPr/>
          </p:nvSpPr>
          <p:spPr>
            <a:xfrm>
              <a:off x="937112" y="1468620"/>
              <a:ext cx="684164" cy="338554"/>
            </a:xfrm>
            <a:prstGeom prst="rect">
              <a:avLst/>
            </a:prstGeom>
            <a:noFill/>
          </p:spPr>
          <p:txBody>
            <a:bodyPr wrap="square" rtlCol="0">
              <a:spAutoFit/>
            </a:bodyPr>
            <a:lstStyle/>
            <a:p>
              <a:r>
                <a:rPr lang="en-US" sz="1600" b="1" dirty="0"/>
                <a:t>src</a:t>
              </a:r>
              <a:r>
                <a:rPr lang="en-US" sz="1600" b="1" baseline="-25000" dirty="0"/>
                <a:t>1,1</a:t>
              </a:r>
              <a:endParaRPr lang="en-US" sz="1600" b="1" dirty="0"/>
            </a:p>
          </p:txBody>
        </p:sp>
        <p:sp>
          <p:nvSpPr>
            <p:cNvPr id="138" name="TextBox 137">
              <a:extLst>
                <a:ext uri="{FF2B5EF4-FFF2-40B4-BE49-F238E27FC236}">
                  <a16:creationId xmlns:a16="http://schemas.microsoft.com/office/drawing/2014/main" id="{7BFE20F1-1651-B447-9185-A42895B3B2BE}"/>
                </a:ext>
              </a:extLst>
            </p:cNvPr>
            <p:cNvSpPr txBox="1"/>
            <p:nvPr/>
          </p:nvSpPr>
          <p:spPr>
            <a:xfrm>
              <a:off x="3152882" y="1507964"/>
              <a:ext cx="684164" cy="338554"/>
            </a:xfrm>
            <a:prstGeom prst="rect">
              <a:avLst/>
            </a:prstGeom>
            <a:noFill/>
          </p:spPr>
          <p:txBody>
            <a:bodyPr wrap="square" rtlCol="0">
              <a:spAutoFit/>
            </a:bodyPr>
            <a:lstStyle/>
            <a:p>
              <a:r>
                <a:rPr lang="en-US" sz="1600" b="1" dirty="0"/>
                <a:t>src</a:t>
              </a:r>
              <a:r>
                <a:rPr lang="en-US" sz="1600" b="1" baseline="-25000" dirty="0"/>
                <a:t>1,2</a:t>
              </a:r>
              <a:endParaRPr lang="en-US" sz="1600" b="1" dirty="0"/>
            </a:p>
          </p:txBody>
        </p:sp>
        <p:sp>
          <p:nvSpPr>
            <p:cNvPr id="139" name="TextBox 138">
              <a:extLst>
                <a:ext uri="{FF2B5EF4-FFF2-40B4-BE49-F238E27FC236}">
                  <a16:creationId xmlns:a16="http://schemas.microsoft.com/office/drawing/2014/main" id="{64F44844-A65C-3C42-828B-FE365C073E44}"/>
                </a:ext>
              </a:extLst>
            </p:cNvPr>
            <p:cNvSpPr txBox="1"/>
            <p:nvPr/>
          </p:nvSpPr>
          <p:spPr>
            <a:xfrm>
              <a:off x="935624" y="3445565"/>
              <a:ext cx="684164" cy="338554"/>
            </a:xfrm>
            <a:prstGeom prst="rect">
              <a:avLst/>
            </a:prstGeom>
            <a:noFill/>
          </p:spPr>
          <p:txBody>
            <a:bodyPr wrap="square" rtlCol="0">
              <a:spAutoFit/>
            </a:bodyPr>
            <a:lstStyle/>
            <a:p>
              <a:r>
                <a:rPr lang="en-US" sz="1600" b="1" dirty="0"/>
                <a:t>src</a:t>
              </a:r>
              <a:r>
                <a:rPr lang="en-US" sz="1600" b="1" baseline="-25000" dirty="0"/>
                <a:t>2,1</a:t>
              </a:r>
              <a:endParaRPr lang="en-US" sz="1600" b="1" dirty="0"/>
            </a:p>
          </p:txBody>
        </p:sp>
        <p:sp>
          <p:nvSpPr>
            <p:cNvPr id="140" name="TextBox 139">
              <a:extLst>
                <a:ext uri="{FF2B5EF4-FFF2-40B4-BE49-F238E27FC236}">
                  <a16:creationId xmlns:a16="http://schemas.microsoft.com/office/drawing/2014/main" id="{BCF980FE-0746-4F4F-9CDD-8BD0FCCFA6D5}"/>
                </a:ext>
              </a:extLst>
            </p:cNvPr>
            <p:cNvSpPr txBox="1"/>
            <p:nvPr/>
          </p:nvSpPr>
          <p:spPr>
            <a:xfrm>
              <a:off x="3161179" y="3459445"/>
              <a:ext cx="684164" cy="338554"/>
            </a:xfrm>
            <a:prstGeom prst="rect">
              <a:avLst/>
            </a:prstGeom>
            <a:noFill/>
          </p:spPr>
          <p:txBody>
            <a:bodyPr wrap="square" rtlCol="0">
              <a:spAutoFit/>
            </a:bodyPr>
            <a:lstStyle/>
            <a:p>
              <a:r>
                <a:rPr lang="en-US" sz="1600" b="1" dirty="0"/>
                <a:t>src</a:t>
              </a:r>
              <a:r>
                <a:rPr lang="en-US" sz="1600" b="1" baseline="-25000" dirty="0"/>
                <a:t>2,2</a:t>
              </a:r>
              <a:endParaRPr lang="en-US" sz="1600" b="1" dirty="0"/>
            </a:p>
          </p:txBody>
        </p:sp>
        <p:sp>
          <p:nvSpPr>
            <p:cNvPr id="141" name="TextBox 140">
              <a:extLst>
                <a:ext uri="{FF2B5EF4-FFF2-40B4-BE49-F238E27FC236}">
                  <a16:creationId xmlns:a16="http://schemas.microsoft.com/office/drawing/2014/main" id="{DC4DFD81-AAC7-CF44-AC55-54FCE8E296A7}"/>
                </a:ext>
              </a:extLst>
            </p:cNvPr>
            <p:cNvSpPr txBox="1"/>
            <p:nvPr/>
          </p:nvSpPr>
          <p:spPr>
            <a:xfrm>
              <a:off x="158839" y="2940213"/>
              <a:ext cx="900292" cy="338554"/>
            </a:xfrm>
            <a:prstGeom prst="rect">
              <a:avLst/>
            </a:prstGeom>
            <a:noFill/>
          </p:spPr>
          <p:txBody>
            <a:bodyPr wrap="square" rtlCol="0">
              <a:spAutoFit/>
            </a:bodyPr>
            <a:lstStyle/>
            <a:p>
              <a:r>
                <a:rPr lang="en-US" sz="1600" b="1" dirty="0"/>
                <a:t>V</a:t>
              </a:r>
              <a:r>
                <a:rPr lang="en-US" sz="1600" b="1" baseline="-25000" dirty="0"/>
                <a:t>row,1</a:t>
              </a:r>
              <a:endParaRPr lang="en-US" sz="1600" b="1" dirty="0"/>
            </a:p>
          </p:txBody>
        </p:sp>
        <p:sp>
          <p:nvSpPr>
            <p:cNvPr id="142" name="TextBox 141">
              <a:extLst>
                <a:ext uri="{FF2B5EF4-FFF2-40B4-BE49-F238E27FC236}">
                  <a16:creationId xmlns:a16="http://schemas.microsoft.com/office/drawing/2014/main" id="{B1AB5415-486A-5843-AE2F-14BA39C081C3}"/>
                </a:ext>
              </a:extLst>
            </p:cNvPr>
            <p:cNvSpPr txBox="1"/>
            <p:nvPr/>
          </p:nvSpPr>
          <p:spPr>
            <a:xfrm>
              <a:off x="134760" y="4910255"/>
              <a:ext cx="900292" cy="338554"/>
            </a:xfrm>
            <a:prstGeom prst="rect">
              <a:avLst/>
            </a:prstGeom>
            <a:noFill/>
          </p:spPr>
          <p:txBody>
            <a:bodyPr wrap="square" rtlCol="0">
              <a:spAutoFit/>
            </a:bodyPr>
            <a:lstStyle/>
            <a:p>
              <a:r>
                <a:rPr lang="en-US" sz="1600" b="1" dirty="0"/>
                <a:t>V</a:t>
              </a:r>
              <a:r>
                <a:rPr lang="en-US" sz="1600" b="1" baseline="-25000" dirty="0"/>
                <a:t>row,2</a:t>
              </a:r>
              <a:endParaRPr lang="en-US" sz="1600" b="1" dirty="0"/>
            </a:p>
          </p:txBody>
        </p:sp>
        <p:sp>
          <p:nvSpPr>
            <p:cNvPr id="143" name="Triangle 142">
              <a:extLst>
                <a:ext uri="{FF2B5EF4-FFF2-40B4-BE49-F238E27FC236}">
                  <a16:creationId xmlns:a16="http://schemas.microsoft.com/office/drawing/2014/main" id="{003A54D6-6596-EB4F-9167-82A4BFA33D3D}"/>
                </a:ext>
              </a:extLst>
            </p:cNvPr>
            <p:cNvSpPr/>
            <p:nvPr/>
          </p:nvSpPr>
          <p:spPr>
            <a:xfrm rot="16200000">
              <a:off x="674534" y="5054996"/>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riangle 143">
              <a:extLst>
                <a:ext uri="{FF2B5EF4-FFF2-40B4-BE49-F238E27FC236}">
                  <a16:creationId xmlns:a16="http://schemas.microsoft.com/office/drawing/2014/main" id="{0CB65BFE-ACFC-3948-B239-9F3A411AA9EE}"/>
                </a:ext>
              </a:extLst>
            </p:cNvPr>
            <p:cNvSpPr/>
            <p:nvPr/>
          </p:nvSpPr>
          <p:spPr>
            <a:xfrm rot="16200000">
              <a:off x="674534" y="307384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5" name="TextBox 144">
              <a:extLst>
                <a:ext uri="{FF2B5EF4-FFF2-40B4-BE49-F238E27FC236}">
                  <a16:creationId xmlns:a16="http://schemas.microsoft.com/office/drawing/2014/main" id="{605556F7-FF66-B748-ADD1-659E2AEFE933}"/>
                </a:ext>
              </a:extLst>
            </p:cNvPr>
            <p:cNvSpPr txBox="1"/>
            <p:nvPr/>
          </p:nvSpPr>
          <p:spPr>
            <a:xfrm>
              <a:off x="2242518" y="1772632"/>
              <a:ext cx="684164" cy="338554"/>
            </a:xfrm>
            <a:prstGeom prst="rect">
              <a:avLst/>
            </a:prstGeom>
            <a:noFill/>
          </p:spPr>
          <p:txBody>
            <a:bodyPr wrap="square" rtlCol="0">
              <a:spAutoFit/>
            </a:bodyPr>
            <a:lstStyle/>
            <a:p>
              <a:r>
                <a:rPr lang="en-US" sz="1600" b="1" dirty="0"/>
                <a:t>drn</a:t>
              </a:r>
              <a:r>
                <a:rPr lang="en-US" sz="1600" b="1" baseline="-25000" dirty="0"/>
                <a:t>1,1</a:t>
              </a:r>
              <a:endParaRPr lang="en-US" sz="1600" b="1" dirty="0"/>
            </a:p>
          </p:txBody>
        </p:sp>
        <p:sp>
          <p:nvSpPr>
            <p:cNvPr id="146" name="TextBox 145">
              <a:extLst>
                <a:ext uri="{FF2B5EF4-FFF2-40B4-BE49-F238E27FC236}">
                  <a16:creationId xmlns:a16="http://schemas.microsoft.com/office/drawing/2014/main" id="{BDC21A64-C161-A44E-9537-A59EF7A3048E}"/>
                </a:ext>
              </a:extLst>
            </p:cNvPr>
            <p:cNvSpPr txBox="1"/>
            <p:nvPr/>
          </p:nvSpPr>
          <p:spPr>
            <a:xfrm>
              <a:off x="4477983" y="1782112"/>
              <a:ext cx="684164" cy="338554"/>
            </a:xfrm>
            <a:prstGeom prst="rect">
              <a:avLst/>
            </a:prstGeom>
            <a:noFill/>
          </p:spPr>
          <p:txBody>
            <a:bodyPr wrap="square" rtlCol="0">
              <a:spAutoFit/>
            </a:bodyPr>
            <a:lstStyle/>
            <a:p>
              <a:r>
                <a:rPr lang="en-US" sz="1600" b="1" dirty="0"/>
                <a:t>drn</a:t>
              </a:r>
              <a:r>
                <a:rPr lang="en-US" sz="1600" b="1" baseline="-25000" dirty="0"/>
                <a:t>1,2</a:t>
              </a:r>
              <a:endParaRPr lang="en-US" sz="1600" b="1" dirty="0"/>
            </a:p>
          </p:txBody>
        </p:sp>
        <p:sp>
          <p:nvSpPr>
            <p:cNvPr id="147" name="TextBox 146">
              <a:extLst>
                <a:ext uri="{FF2B5EF4-FFF2-40B4-BE49-F238E27FC236}">
                  <a16:creationId xmlns:a16="http://schemas.microsoft.com/office/drawing/2014/main" id="{17DF3FAC-38E0-4A4D-A4AF-8691A5AD13B5}"/>
                </a:ext>
              </a:extLst>
            </p:cNvPr>
            <p:cNvSpPr txBox="1"/>
            <p:nvPr/>
          </p:nvSpPr>
          <p:spPr>
            <a:xfrm>
              <a:off x="2232634" y="3753204"/>
              <a:ext cx="684164" cy="338554"/>
            </a:xfrm>
            <a:prstGeom prst="rect">
              <a:avLst/>
            </a:prstGeom>
            <a:noFill/>
          </p:spPr>
          <p:txBody>
            <a:bodyPr wrap="square" rtlCol="0">
              <a:spAutoFit/>
            </a:bodyPr>
            <a:lstStyle/>
            <a:p>
              <a:r>
                <a:rPr lang="en-US" sz="1600" b="1" dirty="0"/>
                <a:t>drn</a:t>
              </a:r>
              <a:r>
                <a:rPr lang="en-US" sz="1600" b="1" baseline="-25000" dirty="0"/>
                <a:t>2,1</a:t>
              </a:r>
              <a:endParaRPr lang="en-US" sz="1600" b="1" dirty="0"/>
            </a:p>
          </p:txBody>
        </p:sp>
        <p:sp>
          <p:nvSpPr>
            <p:cNvPr id="148" name="TextBox 147">
              <a:extLst>
                <a:ext uri="{FF2B5EF4-FFF2-40B4-BE49-F238E27FC236}">
                  <a16:creationId xmlns:a16="http://schemas.microsoft.com/office/drawing/2014/main" id="{42787C15-BCEA-6C4B-B821-CD2E38EE906A}"/>
                </a:ext>
              </a:extLst>
            </p:cNvPr>
            <p:cNvSpPr txBox="1"/>
            <p:nvPr/>
          </p:nvSpPr>
          <p:spPr>
            <a:xfrm>
              <a:off x="4486458" y="3729325"/>
              <a:ext cx="684164" cy="338554"/>
            </a:xfrm>
            <a:prstGeom prst="rect">
              <a:avLst/>
            </a:prstGeom>
            <a:noFill/>
          </p:spPr>
          <p:txBody>
            <a:bodyPr wrap="square" rtlCol="0">
              <a:spAutoFit/>
            </a:bodyPr>
            <a:lstStyle/>
            <a:p>
              <a:r>
                <a:rPr lang="en-US" sz="1600" b="1" dirty="0"/>
                <a:t>drn</a:t>
              </a:r>
              <a:r>
                <a:rPr lang="en-US" sz="1600" b="1" baseline="-25000" dirty="0"/>
                <a:t>2,2</a:t>
              </a:r>
              <a:endParaRPr lang="en-US" sz="1600" b="1" dirty="0"/>
            </a:p>
          </p:txBody>
        </p:sp>
        <p:sp>
          <p:nvSpPr>
            <p:cNvPr id="149" name="Rectangle 148">
              <a:extLst>
                <a:ext uri="{FF2B5EF4-FFF2-40B4-BE49-F238E27FC236}">
                  <a16:creationId xmlns:a16="http://schemas.microsoft.com/office/drawing/2014/main" id="{3244B07A-54A9-644F-A2D7-52DF744813D9}"/>
                </a:ext>
              </a:extLst>
            </p:cNvPr>
            <p:cNvSpPr/>
            <p:nvPr/>
          </p:nvSpPr>
          <p:spPr>
            <a:xfrm>
              <a:off x="3692063"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0" name="Rectangle 149">
              <a:extLst>
                <a:ext uri="{FF2B5EF4-FFF2-40B4-BE49-F238E27FC236}">
                  <a16:creationId xmlns:a16="http://schemas.microsoft.com/office/drawing/2014/main" id="{9DFD6AAA-9FF6-0A44-845B-23B5EB36C325}"/>
                </a:ext>
              </a:extLst>
            </p:cNvPr>
            <p:cNvSpPr/>
            <p:nvPr/>
          </p:nvSpPr>
          <p:spPr>
            <a:xfrm>
              <a:off x="1477137"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1" name="Rectangle 150">
              <a:extLst>
                <a:ext uri="{FF2B5EF4-FFF2-40B4-BE49-F238E27FC236}">
                  <a16:creationId xmlns:a16="http://schemas.microsoft.com/office/drawing/2014/main" id="{CF533492-0910-0443-B9EE-B1B71D7E6528}"/>
                </a:ext>
              </a:extLst>
            </p:cNvPr>
            <p:cNvSpPr/>
            <p:nvPr/>
          </p:nvSpPr>
          <p:spPr>
            <a:xfrm>
              <a:off x="3695386" y="3507426"/>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2" name="Rectangle 151">
              <a:extLst>
                <a:ext uri="{FF2B5EF4-FFF2-40B4-BE49-F238E27FC236}">
                  <a16:creationId xmlns:a16="http://schemas.microsoft.com/office/drawing/2014/main" id="{E18641E6-974F-B840-8812-2C342603674D}"/>
                </a:ext>
              </a:extLst>
            </p:cNvPr>
            <p:cNvSpPr/>
            <p:nvPr/>
          </p:nvSpPr>
          <p:spPr>
            <a:xfrm>
              <a:off x="1483740" y="3517164"/>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3" name="Rectangle 152">
              <a:extLst>
                <a:ext uri="{FF2B5EF4-FFF2-40B4-BE49-F238E27FC236}">
                  <a16:creationId xmlns:a16="http://schemas.microsoft.com/office/drawing/2014/main" id="{BA0E9E0E-BDE5-C440-A18A-ABB52379C49B}"/>
                </a:ext>
              </a:extLst>
            </p:cNvPr>
            <p:cNvSpPr/>
            <p:nvPr/>
          </p:nvSpPr>
          <p:spPr>
            <a:xfrm>
              <a:off x="2456036" y="2761636"/>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4" name="Rectangle 153">
              <a:extLst>
                <a:ext uri="{FF2B5EF4-FFF2-40B4-BE49-F238E27FC236}">
                  <a16:creationId xmlns:a16="http://schemas.microsoft.com/office/drawing/2014/main" id="{1EE5009D-FFD6-4F48-AD54-7ADCEF35E14E}"/>
                </a:ext>
              </a:extLst>
            </p:cNvPr>
            <p:cNvSpPr/>
            <p:nvPr/>
          </p:nvSpPr>
          <p:spPr>
            <a:xfrm>
              <a:off x="1093640" y="5564089"/>
              <a:ext cx="444838" cy="271683"/>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5" name="Rectangle 154">
              <a:extLst>
                <a:ext uri="{FF2B5EF4-FFF2-40B4-BE49-F238E27FC236}">
                  <a16:creationId xmlns:a16="http://schemas.microsoft.com/office/drawing/2014/main" id="{EB7AFBFC-A48D-444B-A96C-E5BAF59448C5}"/>
                </a:ext>
              </a:extLst>
            </p:cNvPr>
            <p:cNvSpPr/>
            <p:nvPr/>
          </p:nvSpPr>
          <p:spPr>
            <a:xfrm>
              <a:off x="4125947" y="556642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6" name="TextBox 155">
              <a:extLst>
                <a:ext uri="{FF2B5EF4-FFF2-40B4-BE49-F238E27FC236}">
                  <a16:creationId xmlns:a16="http://schemas.microsoft.com/office/drawing/2014/main" id="{1C914FC6-0FD2-B647-B92A-2935E9CA9117}"/>
                </a:ext>
              </a:extLst>
            </p:cNvPr>
            <p:cNvSpPr txBox="1"/>
            <p:nvPr/>
          </p:nvSpPr>
          <p:spPr>
            <a:xfrm>
              <a:off x="1527512" y="5532483"/>
              <a:ext cx="2752923" cy="338554"/>
            </a:xfrm>
            <a:prstGeom prst="rect">
              <a:avLst/>
            </a:prstGeom>
            <a:noFill/>
          </p:spPr>
          <p:txBody>
            <a:bodyPr wrap="square" rtlCol="0">
              <a:spAutoFit/>
            </a:bodyPr>
            <a:lstStyle/>
            <a:p>
              <a:r>
                <a:rPr lang="en-US" sz="1600" b="1" dirty="0"/>
                <a:t>Hysteretic 4T NEM Router</a:t>
              </a:r>
            </a:p>
          </p:txBody>
        </p:sp>
        <p:sp>
          <p:nvSpPr>
            <p:cNvPr id="157" name="TextBox 156">
              <a:extLst>
                <a:ext uri="{FF2B5EF4-FFF2-40B4-BE49-F238E27FC236}">
                  <a16:creationId xmlns:a16="http://schemas.microsoft.com/office/drawing/2014/main" id="{7C7A70E5-F7EC-1544-9B0A-94A81359B61C}"/>
                </a:ext>
              </a:extLst>
            </p:cNvPr>
            <p:cNvSpPr txBox="1"/>
            <p:nvPr/>
          </p:nvSpPr>
          <p:spPr>
            <a:xfrm>
              <a:off x="4577938" y="5519153"/>
              <a:ext cx="1345157" cy="338554"/>
            </a:xfrm>
            <a:prstGeom prst="rect">
              <a:avLst/>
            </a:prstGeom>
            <a:noFill/>
          </p:spPr>
          <p:txBody>
            <a:bodyPr wrap="square" rtlCol="0">
              <a:spAutoFit/>
            </a:bodyPr>
            <a:lstStyle/>
            <a:p>
              <a:r>
                <a:rPr lang="en-US" sz="1600" b="1" dirty="0"/>
                <a:t>RRAM Cell</a:t>
              </a:r>
            </a:p>
          </p:txBody>
        </p:sp>
        <p:sp>
          <p:nvSpPr>
            <p:cNvPr id="158" name="TextBox 157">
              <a:extLst>
                <a:ext uri="{FF2B5EF4-FFF2-40B4-BE49-F238E27FC236}">
                  <a16:creationId xmlns:a16="http://schemas.microsoft.com/office/drawing/2014/main" id="{1C379B66-3987-4744-818E-D33D04AC3F95}"/>
                </a:ext>
              </a:extLst>
            </p:cNvPr>
            <p:cNvSpPr txBox="1"/>
            <p:nvPr/>
          </p:nvSpPr>
          <p:spPr>
            <a:xfrm>
              <a:off x="1640725" y="2304251"/>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sp>
          <p:nvSpPr>
            <p:cNvPr id="159" name="Rectangle 158">
              <a:extLst>
                <a:ext uri="{FF2B5EF4-FFF2-40B4-BE49-F238E27FC236}">
                  <a16:creationId xmlns:a16="http://schemas.microsoft.com/office/drawing/2014/main" id="{595AD7E1-3EB1-C945-93F6-736A1C390549}"/>
                </a:ext>
              </a:extLst>
            </p:cNvPr>
            <p:cNvSpPr/>
            <p:nvPr/>
          </p:nvSpPr>
          <p:spPr>
            <a:xfrm>
              <a:off x="1482758" y="277209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0" name="TextBox 159">
              <a:extLst>
                <a:ext uri="{FF2B5EF4-FFF2-40B4-BE49-F238E27FC236}">
                  <a16:creationId xmlns:a16="http://schemas.microsoft.com/office/drawing/2014/main" id="{422D6001-847D-2C4B-98FF-D7707A41788A}"/>
                </a:ext>
              </a:extLst>
            </p:cNvPr>
            <p:cNvSpPr txBox="1"/>
            <p:nvPr/>
          </p:nvSpPr>
          <p:spPr>
            <a:xfrm>
              <a:off x="1228383" y="2546937"/>
              <a:ext cx="255198" cy="369332"/>
            </a:xfrm>
            <a:prstGeom prst="rect">
              <a:avLst/>
            </a:prstGeom>
            <a:noFill/>
          </p:spPr>
          <p:txBody>
            <a:bodyPr wrap="none" rtlCol="0">
              <a:spAutoFit/>
            </a:bodyPr>
            <a:lstStyle/>
            <a:p>
              <a:r>
                <a:rPr lang="en-US" b="1" dirty="0"/>
                <a:t>-</a:t>
              </a:r>
            </a:p>
          </p:txBody>
        </p:sp>
        <p:sp>
          <p:nvSpPr>
            <p:cNvPr id="161" name="TextBox 160">
              <a:extLst>
                <a:ext uri="{FF2B5EF4-FFF2-40B4-BE49-F238E27FC236}">
                  <a16:creationId xmlns:a16="http://schemas.microsoft.com/office/drawing/2014/main" id="{EB4274E7-15D0-4F44-9563-23851E9B5EBA}"/>
                </a:ext>
              </a:extLst>
            </p:cNvPr>
            <p:cNvSpPr txBox="1"/>
            <p:nvPr/>
          </p:nvSpPr>
          <p:spPr>
            <a:xfrm>
              <a:off x="1877990" y="2570881"/>
              <a:ext cx="300082" cy="369332"/>
            </a:xfrm>
            <a:prstGeom prst="rect">
              <a:avLst/>
            </a:prstGeom>
            <a:noFill/>
          </p:spPr>
          <p:txBody>
            <a:bodyPr wrap="none" rtlCol="0">
              <a:spAutoFit/>
            </a:bodyPr>
            <a:lstStyle/>
            <a:p>
              <a:r>
                <a:rPr lang="en-US" b="1" dirty="0"/>
                <a:t>+</a:t>
              </a:r>
            </a:p>
          </p:txBody>
        </p:sp>
        <p:sp>
          <p:nvSpPr>
            <p:cNvPr id="162" name="TextBox 161">
              <a:extLst>
                <a:ext uri="{FF2B5EF4-FFF2-40B4-BE49-F238E27FC236}">
                  <a16:creationId xmlns:a16="http://schemas.microsoft.com/office/drawing/2014/main" id="{63659A10-9213-2446-99EF-441B6D0AC94C}"/>
                </a:ext>
              </a:extLst>
            </p:cNvPr>
            <p:cNvSpPr txBox="1"/>
            <p:nvPr/>
          </p:nvSpPr>
          <p:spPr>
            <a:xfrm>
              <a:off x="2155954" y="2570881"/>
              <a:ext cx="300082" cy="369332"/>
            </a:xfrm>
            <a:prstGeom prst="rect">
              <a:avLst/>
            </a:prstGeom>
            <a:noFill/>
          </p:spPr>
          <p:txBody>
            <a:bodyPr wrap="none" rtlCol="0">
              <a:spAutoFit/>
            </a:bodyPr>
            <a:lstStyle/>
            <a:p>
              <a:r>
                <a:rPr lang="en-US" b="1" dirty="0"/>
                <a:t>+</a:t>
              </a:r>
            </a:p>
          </p:txBody>
        </p:sp>
        <p:sp>
          <p:nvSpPr>
            <p:cNvPr id="163" name="TextBox 162">
              <a:extLst>
                <a:ext uri="{FF2B5EF4-FFF2-40B4-BE49-F238E27FC236}">
                  <a16:creationId xmlns:a16="http://schemas.microsoft.com/office/drawing/2014/main" id="{DD02AE55-459E-A948-B57C-D4F9275DC6BE}"/>
                </a:ext>
              </a:extLst>
            </p:cNvPr>
            <p:cNvSpPr txBox="1"/>
            <p:nvPr/>
          </p:nvSpPr>
          <p:spPr>
            <a:xfrm>
              <a:off x="2899674" y="2558654"/>
              <a:ext cx="255198" cy="369332"/>
            </a:xfrm>
            <a:prstGeom prst="rect">
              <a:avLst/>
            </a:prstGeom>
            <a:noFill/>
          </p:spPr>
          <p:txBody>
            <a:bodyPr wrap="none" rtlCol="0">
              <a:spAutoFit/>
            </a:bodyPr>
            <a:lstStyle/>
            <a:p>
              <a:r>
                <a:rPr lang="en-US" b="1" dirty="0"/>
                <a:t>-</a:t>
              </a:r>
            </a:p>
          </p:txBody>
        </p:sp>
        <p:sp>
          <p:nvSpPr>
            <p:cNvPr id="164" name="Rectangle 163">
              <a:extLst>
                <a:ext uri="{FF2B5EF4-FFF2-40B4-BE49-F238E27FC236}">
                  <a16:creationId xmlns:a16="http://schemas.microsoft.com/office/drawing/2014/main" id="{4222E1B6-B31F-E045-9AEB-686B91DECDB7}"/>
                </a:ext>
              </a:extLst>
            </p:cNvPr>
            <p:cNvSpPr/>
            <p:nvPr/>
          </p:nvSpPr>
          <p:spPr>
            <a:xfrm>
              <a:off x="2449052" y="474219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5" name="Rectangle 164">
              <a:extLst>
                <a:ext uri="{FF2B5EF4-FFF2-40B4-BE49-F238E27FC236}">
                  <a16:creationId xmlns:a16="http://schemas.microsoft.com/office/drawing/2014/main" id="{54FE326D-726B-F341-BA7E-AEE99188CD37}"/>
                </a:ext>
              </a:extLst>
            </p:cNvPr>
            <p:cNvSpPr/>
            <p:nvPr/>
          </p:nvSpPr>
          <p:spPr>
            <a:xfrm>
              <a:off x="1463074" y="475265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6" name="Rectangle 165">
              <a:extLst>
                <a:ext uri="{FF2B5EF4-FFF2-40B4-BE49-F238E27FC236}">
                  <a16:creationId xmlns:a16="http://schemas.microsoft.com/office/drawing/2014/main" id="{6E6B4FFB-4E24-BE47-96C0-646427FCB39B}"/>
                </a:ext>
              </a:extLst>
            </p:cNvPr>
            <p:cNvSpPr/>
            <p:nvPr/>
          </p:nvSpPr>
          <p:spPr>
            <a:xfrm>
              <a:off x="4659474" y="276128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7" name="Rectangle 166">
              <a:extLst>
                <a:ext uri="{FF2B5EF4-FFF2-40B4-BE49-F238E27FC236}">
                  <a16:creationId xmlns:a16="http://schemas.microsoft.com/office/drawing/2014/main" id="{72FBBD7B-0CDC-E345-9594-CF6890D1EA2C}"/>
                </a:ext>
              </a:extLst>
            </p:cNvPr>
            <p:cNvSpPr/>
            <p:nvPr/>
          </p:nvSpPr>
          <p:spPr>
            <a:xfrm>
              <a:off x="3686196" y="2771752"/>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8" name="Rectangle 167">
              <a:extLst>
                <a:ext uri="{FF2B5EF4-FFF2-40B4-BE49-F238E27FC236}">
                  <a16:creationId xmlns:a16="http://schemas.microsoft.com/office/drawing/2014/main" id="{EA9CDBEF-D42D-014A-9CBD-80529A125BE2}"/>
                </a:ext>
              </a:extLst>
            </p:cNvPr>
            <p:cNvSpPr/>
            <p:nvPr/>
          </p:nvSpPr>
          <p:spPr>
            <a:xfrm>
              <a:off x="4658565" y="473137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Rectangle 168">
              <a:extLst>
                <a:ext uri="{FF2B5EF4-FFF2-40B4-BE49-F238E27FC236}">
                  <a16:creationId xmlns:a16="http://schemas.microsoft.com/office/drawing/2014/main" id="{E7135677-D482-7841-A40E-B245A671FAA1}"/>
                </a:ext>
              </a:extLst>
            </p:cNvPr>
            <p:cNvSpPr/>
            <p:nvPr/>
          </p:nvSpPr>
          <p:spPr>
            <a:xfrm>
              <a:off x="3685287" y="474183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Tree>
    <p:extLst>
      <p:ext uri="{BB962C8B-B14F-4D97-AF65-F5344CB8AC3E}">
        <p14:creationId xmlns:p14="http://schemas.microsoft.com/office/powerpoint/2010/main" val="4181644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97BF-EBC1-984D-A0AE-86F95AEF60B1}"/>
              </a:ext>
            </a:extLst>
          </p:cNvPr>
          <p:cNvSpPr>
            <a:spLocks noGrp="1"/>
          </p:cNvSpPr>
          <p:nvPr>
            <p:ph type="title"/>
          </p:nvPr>
        </p:nvSpPr>
        <p:spPr/>
        <p:txBody>
          <a:bodyPr/>
          <a:lstStyle/>
          <a:p>
            <a:r>
              <a:rPr lang="en-US" dirty="0"/>
              <a:t>Designing an application today</a:t>
            </a:r>
          </a:p>
        </p:txBody>
      </p:sp>
      <p:pic>
        <p:nvPicPr>
          <p:cNvPr id="15" name="Content Placeholder 14">
            <a:extLst>
              <a:ext uri="{FF2B5EF4-FFF2-40B4-BE49-F238E27FC236}">
                <a16:creationId xmlns:a16="http://schemas.microsoft.com/office/drawing/2014/main" id="{6A429252-8BF5-A94B-9C5D-69632A364880}"/>
              </a:ext>
            </a:extLst>
          </p:cNvPr>
          <p:cNvPicPr>
            <a:picLocks noGrp="1" noChangeAspect="1"/>
          </p:cNvPicPr>
          <p:nvPr>
            <p:ph idx="1"/>
          </p:nvPr>
        </p:nvPicPr>
        <p:blipFill>
          <a:blip r:embed="rId3"/>
          <a:stretch>
            <a:fillRect/>
          </a:stretch>
        </p:blipFill>
        <p:spPr>
          <a:xfrm>
            <a:off x="1206856" y="1825625"/>
            <a:ext cx="9778287" cy="4351338"/>
          </a:xfrm>
        </p:spPr>
      </p:pic>
      <p:sp>
        <p:nvSpPr>
          <p:cNvPr id="21" name="TextBox 20">
            <a:extLst>
              <a:ext uri="{FF2B5EF4-FFF2-40B4-BE49-F238E27FC236}">
                <a16:creationId xmlns:a16="http://schemas.microsoft.com/office/drawing/2014/main" id="{72FD7759-329D-7348-A0BD-C974CC579E83}"/>
              </a:ext>
            </a:extLst>
          </p:cNvPr>
          <p:cNvSpPr txBox="1"/>
          <p:nvPr/>
        </p:nvSpPr>
        <p:spPr>
          <a:xfrm>
            <a:off x="1881808" y="3059668"/>
            <a:ext cx="667170" cy="369332"/>
          </a:xfrm>
          <a:prstGeom prst="rect">
            <a:avLst/>
          </a:prstGeom>
          <a:noFill/>
        </p:spPr>
        <p:txBody>
          <a:bodyPr wrap="none" rtlCol="0">
            <a:spAutoFit/>
          </a:bodyPr>
          <a:lstStyle/>
          <a:p>
            <a:r>
              <a:rPr lang="en-US" dirty="0">
                <a:solidFill>
                  <a:srgbClr val="0070C0"/>
                </a:solidFill>
              </a:rPr>
              <a:t>Code</a:t>
            </a:r>
          </a:p>
        </p:txBody>
      </p:sp>
      <p:sp>
        <p:nvSpPr>
          <p:cNvPr id="22" name="TextBox 21">
            <a:extLst>
              <a:ext uri="{FF2B5EF4-FFF2-40B4-BE49-F238E27FC236}">
                <a16:creationId xmlns:a16="http://schemas.microsoft.com/office/drawing/2014/main" id="{014E62F5-991F-A34A-B69A-E3B156886257}"/>
              </a:ext>
            </a:extLst>
          </p:cNvPr>
          <p:cNvSpPr txBox="1"/>
          <p:nvPr/>
        </p:nvSpPr>
        <p:spPr>
          <a:xfrm>
            <a:off x="4221251" y="3059668"/>
            <a:ext cx="727892" cy="369332"/>
          </a:xfrm>
          <a:prstGeom prst="rect">
            <a:avLst/>
          </a:prstGeom>
          <a:noFill/>
        </p:spPr>
        <p:txBody>
          <a:bodyPr wrap="none" rtlCol="0">
            <a:spAutoFit/>
          </a:bodyPr>
          <a:lstStyle/>
          <a:p>
            <a:r>
              <a:rPr lang="en-US" dirty="0">
                <a:solidFill>
                  <a:srgbClr val="0070C0"/>
                </a:solidFill>
              </a:rPr>
              <a:t>CUDA</a:t>
            </a:r>
          </a:p>
        </p:txBody>
      </p:sp>
      <p:sp>
        <p:nvSpPr>
          <p:cNvPr id="23" name="TextBox 22">
            <a:extLst>
              <a:ext uri="{FF2B5EF4-FFF2-40B4-BE49-F238E27FC236}">
                <a16:creationId xmlns:a16="http://schemas.microsoft.com/office/drawing/2014/main" id="{82F65B46-7063-6847-BC4B-0FF0198F9016}"/>
              </a:ext>
            </a:extLst>
          </p:cNvPr>
          <p:cNvSpPr txBox="1"/>
          <p:nvPr/>
        </p:nvSpPr>
        <p:spPr>
          <a:xfrm>
            <a:off x="6922757" y="3059668"/>
            <a:ext cx="955070" cy="369332"/>
          </a:xfrm>
          <a:prstGeom prst="rect">
            <a:avLst/>
          </a:prstGeom>
          <a:noFill/>
        </p:spPr>
        <p:txBody>
          <a:bodyPr wrap="none" rtlCol="0">
            <a:spAutoFit/>
          </a:bodyPr>
          <a:lstStyle/>
          <a:p>
            <a:r>
              <a:rPr lang="en-US" dirty="0">
                <a:solidFill>
                  <a:srgbClr val="0070C0"/>
                </a:solidFill>
              </a:rPr>
              <a:t>RTL/HLS</a:t>
            </a:r>
          </a:p>
        </p:txBody>
      </p:sp>
      <p:sp>
        <p:nvSpPr>
          <p:cNvPr id="24" name="TextBox 23">
            <a:extLst>
              <a:ext uri="{FF2B5EF4-FFF2-40B4-BE49-F238E27FC236}">
                <a16:creationId xmlns:a16="http://schemas.microsoft.com/office/drawing/2014/main" id="{EE7564CF-4DE9-E546-B88F-20278E760907}"/>
              </a:ext>
            </a:extLst>
          </p:cNvPr>
          <p:cNvSpPr txBox="1"/>
          <p:nvPr/>
        </p:nvSpPr>
        <p:spPr>
          <a:xfrm>
            <a:off x="9252562" y="3059668"/>
            <a:ext cx="2115259" cy="369332"/>
          </a:xfrm>
          <a:prstGeom prst="rect">
            <a:avLst/>
          </a:prstGeom>
          <a:noFill/>
        </p:spPr>
        <p:txBody>
          <a:bodyPr wrap="none" rtlCol="0">
            <a:spAutoFit/>
          </a:bodyPr>
          <a:lstStyle/>
          <a:p>
            <a:r>
              <a:rPr lang="en-US" dirty="0">
                <a:solidFill>
                  <a:srgbClr val="0070C0"/>
                </a:solidFill>
              </a:rPr>
              <a:t>RTL + PNR + Tapeout</a:t>
            </a:r>
          </a:p>
        </p:txBody>
      </p:sp>
      <p:sp>
        <p:nvSpPr>
          <p:cNvPr id="25" name="TextBox 24">
            <a:extLst>
              <a:ext uri="{FF2B5EF4-FFF2-40B4-BE49-F238E27FC236}">
                <a16:creationId xmlns:a16="http://schemas.microsoft.com/office/drawing/2014/main" id="{62DA3C79-8505-F34E-8FC5-B356ACE38EAC}"/>
              </a:ext>
            </a:extLst>
          </p:cNvPr>
          <p:cNvSpPr txBox="1"/>
          <p:nvPr/>
        </p:nvSpPr>
        <p:spPr>
          <a:xfrm>
            <a:off x="7038428" y="4705907"/>
            <a:ext cx="710003" cy="369332"/>
          </a:xfrm>
          <a:prstGeom prst="rect">
            <a:avLst/>
          </a:prstGeom>
          <a:noFill/>
        </p:spPr>
        <p:txBody>
          <a:bodyPr wrap="none" rtlCol="0">
            <a:spAutoFit/>
          </a:bodyPr>
          <a:lstStyle/>
          <a:p>
            <a:r>
              <a:rPr lang="en-US" dirty="0">
                <a:solidFill>
                  <a:srgbClr val="C00000"/>
                </a:solidFill>
              </a:rPr>
              <a:t>CGRA</a:t>
            </a:r>
          </a:p>
        </p:txBody>
      </p:sp>
      <p:sp>
        <p:nvSpPr>
          <p:cNvPr id="26" name="TextBox 25">
            <a:extLst>
              <a:ext uri="{FF2B5EF4-FFF2-40B4-BE49-F238E27FC236}">
                <a16:creationId xmlns:a16="http://schemas.microsoft.com/office/drawing/2014/main" id="{27AA59C4-0D4D-1C43-B3D7-A67D7102A6BB}"/>
              </a:ext>
            </a:extLst>
          </p:cNvPr>
          <p:cNvSpPr txBox="1"/>
          <p:nvPr/>
        </p:nvSpPr>
        <p:spPr>
          <a:xfrm>
            <a:off x="8618312" y="4993481"/>
            <a:ext cx="786947" cy="369332"/>
          </a:xfrm>
          <a:prstGeom prst="rect">
            <a:avLst/>
          </a:prstGeom>
          <a:noFill/>
        </p:spPr>
        <p:txBody>
          <a:bodyPr wrap="none" rtlCol="0">
            <a:spAutoFit/>
          </a:bodyPr>
          <a:lstStyle/>
          <a:p>
            <a:r>
              <a:rPr lang="en-US" dirty="0">
                <a:solidFill>
                  <a:srgbClr val="C00000"/>
                </a:solidFill>
              </a:rPr>
              <a:t>CGRA</a:t>
            </a:r>
            <a:r>
              <a:rPr lang="en-US" baseline="30000" dirty="0">
                <a:solidFill>
                  <a:srgbClr val="C00000"/>
                </a:solidFill>
              </a:rPr>
              <a:t>*</a:t>
            </a:r>
            <a:endParaRPr lang="en-US" dirty="0">
              <a:solidFill>
                <a:srgbClr val="C00000"/>
              </a:solidFill>
            </a:endParaRPr>
          </a:p>
        </p:txBody>
      </p:sp>
      <p:sp>
        <p:nvSpPr>
          <p:cNvPr id="27" name="TextBox 26">
            <a:extLst>
              <a:ext uri="{FF2B5EF4-FFF2-40B4-BE49-F238E27FC236}">
                <a16:creationId xmlns:a16="http://schemas.microsoft.com/office/drawing/2014/main" id="{229A0A3B-B895-EC4A-AB13-18DA1351DE3A}"/>
              </a:ext>
            </a:extLst>
          </p:cNvPr>
          <p:cNvSpPr txBox="1"/>
          <p:nvPr/>
        </p:nvSpPr>
        <p:spPr>
          <a:xfrm>
            <a:off x="7040998" y="5685866"/>
            <a:ext cx="710003" cy="369332"/>
          </a:xfrm>
          <a:prstGeom prst="rect">
            <a:avLst/>
          </a:prstGeom>
          <a:noFill/>
        </p:spPr>
        <p:txBody>
          <a:bodyPr wrap="none" rtlCol="0">
            <a:spAutoFit/>
          </a:bodyPr>
          <a:lstStyle/>
          <a:p>
            <a:r>
              <a:rPr lang="en-US" dirty="0">
                <a:solidFill>
                  <a:srgbClr val="C00000"/>
                </a:solidFill>
              </a:rPr>
              <a:t>CGRA</a:t>
            </a:r>
          </a:p>
        </p:txBody>
      </p:sp>
      <p:sp>
        <p:nvSpPr>
          <p:cNvPr id="28" name="TextBox 27">
            <a:extLst>
              <a:ext uri="{FF2B5EF4-FFF2-40B4-BE49-F238E27FC236}">
                <a16:creationId xmlns:a16="http://schemas.microsoft.com/office/drawing/2014/main" id="{1DB99983-6AC6-524E-9AE4-3A9FD974BE90}"/>
              </a:ext>
            </a:extLst>
          </p:cNvPr>
          <p:cNvSpPr txBox="1"/>
          <p:nvPr/>
        </p:nvSpPr>
        <p:spPr>
          <a:xfrm>
            <a:off x="2541885" y="6304314"/>
            <a:ext cx="7108228" cy="276999"/>
          </a:xfrm>
          <a:prstGeom prst="rect">
            <a:avLst/>
          </a:prstGeom>
          <a:noFill/>
        </p:spPr>
        <p:txBody>
          <a:bodyPr wrap="none" rtlCol="0">
            <a:spAutoFit/>
          </a:bodyPr>
          <a:lstStyle/>
          <a:p>
            <a:pPr algn="ctr"/>
            <a:r>
              <a:rPr lang="en-US" sz="1200" b="1" dirty="0"/>
              <a:t>Source: </a:t>
            </a:r>
            <a:r>
              <a:rPr lang="en-US" sz="1200" dirty="0">
                <a:hlinkClick r:id="rId4"/>
              </a:rPr>
              <a:t>https://hackernoon.com/a-gentle-introduction-to-hardware-accelerated-data-processing-81ac79c2105</a:t>
            </a:r>
            <a:endParaRPr lang="en-US" sz="1200" dirty="0"/>
          </a:p>
        </p:txBody>
      </p:sp>
      <p:sp>
        <p:nvSpPr>
          <p:cNvPr id="29" name="TextBox 28">
            <a:extLst>
              <a:ext uri="{FF2B5EF4-FFF2-40B4-BE49-F238E27FC236}">
                <a16:creationId xmlns:a16="http://schemas.microsoft.com/office/drawing/2014/main" id="{FBB49A82-6DDB-5449-A1C1-A79013200BFC}"/>
              </a:ext>
            </a:extLst>
          </p:cNvPr>
          <p:cNvSpPr txBox="1"/>
          <p:nvPr/>
        </p:nvSpPr>
        <p:spPr>
          <a:xfrm>
            <a:off x="2586573" y="6523998"/>
            <a:ext cx="2362570" cy="369332"/>
          </a:xfrm>
          <a:prstGeom prst="rect">
            <a:avLst/>
          </a:prstGeom>
          <a:noFill/>
        </p:spPr>
        <p:txBody>
          <a:bodyPr wrap="none" rtlCol="0">
            <a:spAutoFit/>
          </a:bodyPr>
          <a:lstStyle/>
          <a:p>
            <a:r>
              <a:rPr lang="en-US" dirty="0">
                <a:solidFill>
                  <a:srgbClr val="C00000"/>
                </a:solidFill>
              </a:rPr>
              <a:t>* Workload-dependent</a:t>
            </a:r>
          </a:p>
        </p:txBody>
      </p:sp>
      <p:sp>
        <p:nvSpPr>
          <p:cNvPr id="31" name="TextBox 30">
            <a:extLst>
              <a:ext uri="{FF2B5EF4-FFF2-40B4-BE49-F238E27FC236}">
                <a16:creationId xmlns:a16="http://schemas.microsoft.com/office/drawing/2014/main" id="{E437CD3B-6B4B-0C48-BB75-BAA20D855463}"/>
              </a:ext>
            </a:extLst>
          </p:cNvPr>
          <p:cNvSpPr txBox="1"/>
          <p:nvPr/>
        </p:nvSpPr>
        <p:spPr>
          <a:xfrm>
            <a:off x="34834" y="3059668"/>
            <a:ext cx="1399294" cy="369332"/>
          </a:xfrm>
          <a:prstGeom prst="rect">
            <a:avLst/>
          </a:prstGeom>
          <a:noFill/>
        </p:spPr>
        <p:txBody>
          <a:bodyPr wrap="none" rtlCol="0">
            <a:spAutoFit/>
          </a:bodyPr>
          <a:lstStyle/>
          <a:p>
            <a:r>
              <a:rPr lang="en-US" b="1" dirty="0">
                <a:solidFill>
                  <a:srgbClr val="0070C0"/>
                </a:solidFill>
              </a:rPr>
              <a:t>Design Flow:</a:t>
            </a:r>
          </a:p>
        </p:txBody>
      </p:sp>
    </p:spTree>
    <p:extLst>
      <p:ext uri="{BB962C8B-B14F-4D97-AF65-F5344CB8AC3E}">
        <p14:creationId xmlns:p14="http://schemas.microsoft.com/office/powerpoint/2010/main" val="181998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dissolv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1556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47869255"/>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i="0" dirty="0"/>
                        <a:t>NEM Relays</a:t>
                      </a:r>
                    </a:p>
                  </a:txBody>
                  <a:tcPr/>
                </a:tc>
                <a:tc hMerge="1">
                  <a:txBody>
                    <a:bodyPr/>
                    <a:lstStyle/>
                    <a:p>
                      <a:endParaRPr lang="en-US" dirty="0"/>
                    </a:p>
                  </a:txBody>
                  <a:tcPr/>
                </a:tc>
                <a:tc gridSpan="2">
                  <a:txBody>
                    <a:bodyPr/>
                    <a:lstStyle/>
                    <a:p>
                      <a:r>
                        <a:rPr lang="en-US" sz="2000" i="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i="0" dirty="0"/>
                        <a:t>Good properties</a:t>
                      </a:r>
                    </a:p>
                  </a:txBody>
                  <a:tcPr/>
                </a:tc>
                <a:tc>
                  <a:txBody>
                    <a:bodyPr/>
                    <a:lstStyle/>
                    <a:p>
                      <a:r>
                        <a:rPr lang="en-US" sz="1600" b="1" i="0" dirty="0"/>
                        <a:t>Bad properties</a:t>
                      </a:r>
                    </a:p>
                  </a:txBody>
                  <a:tcPr/>
                </a:tc>
                <a:tc>
                  <a:txBody>
                    <a:bodyPr/>
                    <a:lstStyle/>
                    <a:p>
                      <a:r>
                        <a:rPr lang="en-US" sz="1600" b="1" i="0" dirty="0"/>
                        <a:t>Good properties</a:t>
                      </a:r>
                    </a:p>
                  </a:txBody>
                  <a:tcPr/>
                </a:tc>
                <a:tc>
                  <a:txBody>
                    <a:bodyPr/>
                    <a:lstStyle/>
                    <a:p>
                      <a:r>
                        <a:rPr lang="en-US" sz="1600" b="1" i="0" dirty="0"/>
                        <a:t>Bad properties</a:t>
                      </a:r>
                    </a:p>
                  </a:txBody>
                  <a:tcPr/>
                </a:tc>
                <a:extLst>
                  <a:ext uri="{0D108BD9-81ED-4DB2-BD59-A6C34878D82A}">
                    <a16:rowId xmlns:a16="http://schemas.microsoft.com/office/drawing/2014/main" val="4189865584"/>
                  </a:ext>
                </a:extLst>
              </a:tr>
              <a:tr h="272020">
                <a:tc>
                  <a:txBody>
                    <a:bodyPr/>
                    <a:lstStyle/>
                    <a:p>
                      <a:r>
                        <a:rPr lang="en-US" sz="1600" i="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Storage is volatile</a:t>
                      </a:r>
                    </a:p>
                  </a:txBody>
                  <a:tcPr/>
                </a:tc>
                <a:tc>
                  <a:txBody>
                    <a:bodyPr/>
                    <a:lstStyle/>
                    <a:p>
                      <a:r>
                        <a:rPr lang="en-US" sz="1600" i="0" dirty="0"/>
                        <a:t>Nonvolatile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Large write energy</a:t>
                      </a:r>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i="0" dirty="0"/>
                        <a:t>Larger than transistors</a:t>
                      </a:r>
                    </a:p>
                  </a:txBody>
                  <a:tcPr/>
                </a:tc>
                <a:tc>
                  <a:txBody>
                    <a:bodyPr/>
                    <a:lstStyle/>
                    <a:p>
                      <a:r>
                        <a:rPr lang="en-US" sz="1600" i="0" dirty="0"/>
                        <a:t>Lower area than SRAM and proven scalable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Sense amp to decode takes up area</a:t>
                      </a:r>
                    </a:p>
                  </a:txBody>
                  <a:tcPr/>
                </a:tc>
                <a:extLst>
                  <a:ext uri="{0D108BD9-81ED-4DB2-BD59-A6C34878D82A}">
                    <a16:rowId xmlns:a16="http://schemas.microsoft.com/office/drawing/2014/main" val="3381196586"/>
                  </a:ext>
                </a:extLst>
              </a:tr>
              <a:tr h="469853">
                <a:tc>
                  <a:txBody>
                    <a:bodyPr/>
                    <a:lstStyle/>
                    <a:p>
                      <a:r>
                        <a:rPr lang="en-US" sz="1600" i="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Much slower switching than transistors</a:t>
                      </a:r>
                    </a:p>
                  </a:txBody>
                  <a:tcPr/>
                </a:tc>
                <a:tc>
                  <a:txBody>
                    <a:bodyPr/>
                    <a:lstStyle/>
                    <a:p>
                      <a:r>
                        <a:rPr lang="en-US" sz="1600" i="0" dirty="0"/>
                        <a:t>Resistance-based storage allows analog design</a:t>
                      </a:r>
                    </a:p>
                  </a:txBody>
                  <a:tcPr/>
                </a:tc>
                <a:tc>
                  <a:txBody>
                    <a:bodyPr/>
                    <a:lstStyle/>
                    <a:p>
                      <a:endParaRPr lang="en-US" sz="1600" i="0" dirty="0"/>
                    </a:p>
                  </a:txBody>
                  <a:tcPr/>
                </a:tc>
                <a:extLst>
                  <a:ext uri="{0D108BD9-81ED-4DB2-BD59-A6C34878D82A}">
                    <a16:rowId xmlns:a16="http://schemas.microsoft.com/office/drawing/2014/main" val="3469153081"/>
                  </a:ext>
                </a:extLst>
              </a:tr>
              <a:tr h="272020">
                <a:tc>
                  <a:txBody>
                    <a:bodyPr/>
                    <a:lstStyle/>
                    <a:p>
                      <a:r>
                        <a:rPr lang="en-US" sz="1600" i="0" dirty="0"/>
                        <a:t>3D integration</a:t>
                      </a:r>
                    </a:p>
                  </a:txBody>
                  <a:tcPr/>
                </a:tc>
                <a:tc>
                  <a:txBody>
                    <a:bodyPr/>
                    <a:lstStyle/>
                    <a:p>
                      <a:r>
                        <a:rPr lang="en-US" sz="1600" i="0" dirty="0"/>
                        <a:t>Higher V</a:t>
                      </a:r>
                      <a:r>
                        <a:rPr lang="en-US" sz="1600" i="0" baseline="-25000" dirty="0"/>
                        <a:t>g</a:t>
                      </a:r>
                      <a:r>
                        <a:rPr lang="en-US" sz="1600" i="0" dirty="0"/>
                        <a:t> req. than CMOS</a:t>
                      </a:r>
                    </a:p>
                  </a:txBody>
                  <a:tcPr/>
                </a:tc>
                <a:tc>
                  <a:txBody>
                    <a:bodyPr/>
                    <a:lstStyle/>
                    <a:p>
                      <a:r>
                        <a:rPr lang="en-US" sz="1600" i="0" dirty="0"/>
                        <a:t>3D integration</a:t>
                      </a:r>
                    </a:p>
                  </a:txBody>
                  <a:tcPr/>
                </a:tc>
                <a:tc>
                  <a:txBody>
                    <a:bodyPr/>
                    <a:lstStyle/>
                    <a:p>
                      <a:endParaRPr lang="en-US" sz="1600" i="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i="0" dirty="0"/>
                    </a:p>
                  </a:txBody>
                  <a:tcPr/>
                </a:tc>
                <a:tc>
                  <a:txBody>
                    <a:bodyPr/>
                    <a:lstStyle/>
                    <a:p>
                      <a:endParaRPr lang="en-US" sz="1600" i="0" dirty="0"/>
                    </a:p>
                  </a:txBody>
                  <a:tcPr/>
                </a:tc>
                <a:tc>
                  <a:txBody>
                    <a:bodyPr/>
                    <a:lstStyle/>
                    <a:p>
                      <a:endParaRPr lang="en-US" sz="1600" i="0" dirty="0"/>
                    </a:p>
                  </a:txBody>
                  <a:tcPr/>
                </a:tc>
                <a:extLst>
                  <a:ext uri="{0D108BD9-81ED-4DB2-BD59-A6C34878D82A}">
                    <a16:rowId xmlns:a16="http://schemas.microsoft.com/office/drawing/2014/main" val="251601058"/>
                  </a:ext>
                </a:extLst>
              </a:tr>
            </a:tbl>
          </a:graphicData>
        </a:graphic>
      </p:graphicFrame>
      <p:graphicFrame>
        <p:nvGraphicFramePr>
          <p:cNvPr id="6" name="Table 5">
            <a:extLst>
              <a:ext uri="{FF2B5EF4-FFF2-40B4-BE49-F238E27FC236}">
                <a16:creationId xmlns:a16="http://schemas.microsoft.com/office/drawing/2014/main" id="{8C17546F-9FB0-C74E-B772-E18D566E3F1A}"/>
              </a:ext>
            </a:extLst>
          </p:cNvPr>
          <p:cNvGraphicFramePr>
            <a:graphicFrameLocks noGrp="1"/>
          </p:cNvGraphicFramePr>
          <p:nvPr>
            <p:extLst>
              <p:ext uri="{D42A27DB-BD31-4B8C-83A1-F6EECF244321}">
                <p14:modId xmlns:p14="http://schemas.microsoft.com/office/powerpoint/2010/main" val="1387694984"/>
              </p:ext>
            </p:extLst>
          </p:nvPr>
        </p:nvGraphicFramePr>
        <p:xfrm>
          <a:off x="838200" y="3868531"/>
          <a:ext cx="10515600" cy="28956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519871324"/>
                    </a:ext>
                  </a:extLst>
                </a:gridCol>
                <a:gridCol w="5257800">
                  <a:extLst>
                    <a:ext uri="{9D8B030D-6E8A-4147-A177-3AD203B41FA5}">
                      <a16:colId xmlns:a16="http://schemas.microsoft.com/office/drawing/2014/main" val="2879070846"/>
                    </a:ext>
                  </a:extLst>
                </a:gridCol>
              </a:tblGrid>
              <a:tr h="282404">
                <a:tc>
                  <a:txBody>
                    <a:bodyPr/>
                    <a:lstStyle/>
                    <a:p>
                      <a:r>
                        <a:rPr lang="en-US" sz="2000" dirty="0"/>
                        <a:t>Bad Material Property</a:t>
                      </a:r>
                    </a:p>
                  </a:txBody>
                  <a:tcPr/>
                </a:tc>
                <a:tc>
                  <a:txBody>
                    <a:bodyPr/>
                    <a:lstStyle/>
                    <a:p>
                      <a:r>
                        <a:rPr lang="en-US" sz="2000" dirty="0"/>
                        <a:t>Good Material/App Property that Cancels It</a:t>
                      </a:r>
                    </a:p>
                  </a:txBody>
                  <a:tcPr/>
                </a:tc>
                <a:extLst>
                  <a:ext uri="{0D108BD9-81ED-4DB2-BD59-A6C34878D82A}">
                    <a16:rowId xmlns:a16="http://schemas.microsoft.com/office/drawing/2014/main" val="1944635223"/>
                  </a:ext>
                </a:extLst>
              </a:tr>
              <a:tr h="412745">
                <a:tc>
                  <a:txBody>
                    <a:bodyPr/>
                    <a:lstStyle/>
                    <a:p>
                      <a:r>
                        <a:rPr lang="en-US" sz="1600" dirty="0"/>
                        <a:t>NEM relays: much slower switching than transistors</a:t>
                      </a:r>
                    </a:p>
                  </a:txBody>
                  <a:tcPr/>
                </a:tc>
                <a:tc>
                  <a:txBody>
                    <a:bodyPr/>
                    <a:lstStyle/>
                    <a:p>
                      <a:r>
                        <a:rPr lang="en-US" sz="1600" dirty="0"/>
                        <a:t>Used for </a:t>
                      </a:r>
                      <a:r>
                        <a:rPr lang="en-US" sz="1600" b="1" dirty="0"/>
                        <a:t>routing only</a:t>
                      </a:r>
                      <a:r>
                        <a:rPr lang="en-US" sz="1600" dirty="0"/>
                        <a:t>: only switches once on startup, hysteresis enables dual function as memory and router</a:t>
                      </a:r>
                    </a:p>
                  </a:txBody>
                  <a:tcPr/>
                </a:tc>
                <a:extLst>
                  <a:ext uri="{0D108BD9-81ED-4DB2-BD59-A6C34878D82A}">
                    <a16:rowId xmlns:a16="http://schemas.microsoft.com/office/drawing/2014/main" val="3706824115"/>
                  </a:ext>
                </a:extLst>
              </a:tr>
              <a:tr h="264301">
                <a:tc>
                  <a:txBody>
                    <a:bodyPr/>
                    <a:lstStyle/>
                    <a:p>
                      <a:r>
                        <a:rPr lang="en-US" sz="1600" dirty="0"/>
                        <a:t>NEM relays: larger than transistors</a:t>
                      </a:r>
                    </a:p>
                  </a:txBody>
                  <a:tcPr/>
                </a:tc>
                <a:tc>
                  <a:txBody>
                    <a:bodyPr/>
                    <a:lstStyle/>
                    <a:p>
                      <a:r>
                        <a:rPr lang="en-US" sz="1600" dirty="0"/>
                        <a:t>Used for routing only and integrated in 3D</a:t>
                      </a:r>
                    </a:p>
                  </a:txBody>
                  <a:tcPr/>
                </a:tc>
                <a:extLst>
                  <a:ext uri="{0D108BD9-81ED-4DB2-BD59-A6C34878D82A}">
                    <a16:rowId xmlns:a16="http://schemas.microsoft.com/office/drawing/2014/main" val="2165834262"/>
                  </a:ext>
                </a:extLst>
              </a:tr>
              <a:tr h="264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NEM relays: storage using hysteresis is volatile</a:t>
                      </a:r>
                    </a:p>
                  </a:txBody>
                  <a:tcPr/>
                </a:tc>
                <a:tc>
                  <a:txBody>
                    <a:bodyPr/>
                    <a:lstStyle/>
                    <a:p>
                      <a:r>
                        <a:rPr lang="en-US" sz="1600" dirty="0"/>
                        <a:t>RRAM is nonvolatile: integration enables nonvolatility</a:t>
                      </a:r>
                    </a:p>
                  </a:txBody>
                  <a:tcPr/>
                </a:tc>
                <a:extLst>
                  <a:ext uri="{0D108BD9-81ED-4DB2-BD59-A6C34878D82A}">
                    <a16:rowId xmlns:a16="http://schemas.microsoft.com/office/drawing/2014/main" val="798814979"/>
                  </a:ext>
                </a:extLst>
              </a:tr>
              <a:tr h="238957">
                <a:tc>
                  <a:txBody>
                    <a:bodyPr/>
                    <a:lstStyle/>
                    <a:p>
                      <a:r>
                        <a:rPr lang="en-US" sz="1600" dirty="0"/>
                        <a:t>NEM relays: higher V</a:t>
                      </a:r>
                      <a:r>
                        <a:rPr lang="en-US" sz="1600" baseline="-25000" dirty="0"/>
                        <a:t>g</a:t>
                      </a:r>
                      <a:r>
                        <a:rPr lang="en-US" sz="1600" dirty="0"/>
                        <a:t> required than CMOS</a:t>
                      </a:r>
                    </a:p>
                  </a:txBody>
                  <a:tcPr/>
                </a:tc>
                <a:tc>
                  <a:txBody>
                    <a:bodyPr/>
                    <a:lstStyle/>
                    <a:p>
                      <a:r>
                        <a:rPr lang="en-US" sz="1600" dirty="0"/>
                        <a:t>RRAM variable resistance allows analog control of V</a:t>
                      </a:r>
                      <a:r>
                        <a:rPr lang="en-US" sz="1600" baseline="-25000" dirty="0"/>
                        <a:t>g</a:t>
                      </a:r>
                      <a:endParaRPr lang="en-US" sz="1600" dirty="0"/>
                    </a:p>
                  </a:txBody>
                  <a:tcPr/>
                </a:tc>
                <a:extLst>
                  <a:ext uri="{0D108BD9-81ED-4DB2-BD59-A6C34878D82A}">
                    <a16:rowId xmlns:a16="http://schemas.microsoft.com/office/drawing/2014/main" val="269627218"/>
                  </a:ext>
                </a:extLst>
              </a:tr>
              <a:tr h="238957">
                <a:tc>
                  <a:txBody>
                    <a:bodyPr/>
                    <a:lstStyle/>
                    <a:p>
                      <a:r>
                        <a:rPr lang="en-US" sz="1600" dirty="0"/>
                        <a:t>RRAM: larger write energy</a:t>
                      </a:r>
                    </a:p>
                  </a:txBody>
                  <a:tcPr/>
                </a:tc>
                <a:tc>
                  <a:txBody>
                    <a:bodyPr/>
                    <a:lstStyle/>
                    <a:p>
                      <a:r>
                        <a:rPr lang="en-US" sz="1600" dirty="0"/>
                        <a:t>RRAM is used as ROM</a:t>
                      </a:r>
                    </a:p>
                  </a:txBody>
                  <a:tcPr/>
                </a:tc>
                <a:extLst>
                  <a:ext uri="{0D108BD9-81ED-4DB2-BD59-A6C34878D82A}">
                    <a16:rowId xmlns:a16="http://schemas.microsoft.com/office/drawing/2014/main" val="967738544"/>
                  </a:ext>
                </a:extLst>
              </a:tr>
              <a:tr h="238957">
                <a:tc>
                  <a:txBody>
                    <a:bodyPr/>
                    <a:lstStyle/>
                    <a:p>
                      <a:r>
                        <a:rPr lang="en-US" sz="1600" dirty="0"/>
                        <a:t>RRAM: sense amp to decode takes up area</a:t>
                      </a:r>
                    </a:p>
                  </a:txBody>
                  <a:tcPr/>
                </a:tc>
                <a:tc>
                  <a:txBody>
                    <a:bodyPr/>
                    <a:lstStyle/>
                    <a:p>
                      <a:r>
                        <a:rPr lang="en-US" sz="1600" dirty="0"/>
                        <a:t>NEM relays have infinite subthreshold slope, so single relay can act as decoder</a:t>
                      </a:r>
                    </a:p>
                  </a:txBody>
                  <a:tcPr/>
                </a:tc>
                <a:extLst>
                  <a:ext uri="{0D108BD9-81ED-4DB2-BD59-A6C34878D82A}">
                    <a16:rowId xmlns:a16="http://schemas.microsoft.com/office/drawing/2014/main" val="4140502229"/>
                  </a:ext>
                </a:extLst>
              </a:tr>
            </a:tbl>
          </a:graphicData>
        </a:graphic>
      </p:graphicFrame>
      <p:sp>
        <p:nvSpPr>
          <p:cNvPr id="3" name="TextBox 2">
            <a:extLst>
              <a:ext uri="{FF2B5EF4-FFF2-40B4-BE49-F238E27FC236}">
                <a16:creationId xmlns:a16="http://schemas.microsoft.com/office/drawing/2014/main" id="{4821E7D0-7D88-884E-80BD-3414EBE492F4}"/>
              </a:ext>
            </a:extLst>
          </p:cNvPr>
          <p:cNvSpPr txBox="1"/>
          <p:nvPr/>
        </p:nvSpPr>
        <p:spPr>
          <a:xfrm>
            <a:off x="2172929" y="2038339"/>
            <a:ext cx="7846141" cy="3416320"/>
          </a:xfrm>
          <a:prstGeom prst="rect">
            <a:avLst/>
          </a:prstGeom>
          <a:solidFill>
            <a:schemeClr val="bg1"/>
          </a:solidFill>
        </p:spPr>
        <p:txBody>
          <a:bodyPr wrap="square" rtlCol="0">
            <a:spAutoFit/>
          </a:bodyPr>
          <a:lstStyle/>
          <a:p>
            <a:pPr algn="ctr"/>
            <a:r>
              <a:rPr lang="en-US" sz="5400" b="1" dirty="0">
                <a:solidFill>
                  <a:srgbClr val="FF0000"/>
                </a:solidFill>
              </a:rPr>
              <a:t>RESULT: Architecture is entirely free of transistors, so can be implemented 100% in BEOL i.e. 3D</a:t>
            </a:r>
          </a:p>
        </p:txBody>
      </p:sp>
    </p:spTree>
    <p:extLst>
      <p:ext uri="{BB962C8B-B14F-4D97-AF65-F5344CB8AC3E}">
        <p14:creationId xmlns:p14="http://schemas.microsoft.com/office/powerpoint/2010/main" val="6345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5A5AE-F7CC-AE43-B132-E9AF5E36E4CA}"/>
              </a:ext>
            </a:extLst>
          </p:cNvPr>
          <p:cNvSpPr>
            <a:spLocks noGrp="1"/>
          </p:cNvSpPr>
          <p:nvPr>
            <p:ph type="title"/>
          </p:nvPr>
        </p:nvSpPr>
        <p:spPr/>
        <p:txBody>
          <a:bodyPr/>
          <a:lstStyle/>
          <a:p>
            <a:r>
              <a:rPr lang="en-US" dirty="0"/>
              <a:t>RRAM/NEMS switch layouts</a:t>
            </a:r>
          </a:p>
        </p:txBody>
      </p:sp>
      <p:pic>
        <p:nvPicPr>
          <p:cNvPr id="7" name="Content Placeholder 6">
            <a:extLst>
              <a:ext uri="{FF2B5EF4-FFF2-40B4-BE49-F238E27FC236}">
                <a16:creationId xmlns:a16="http://schemas.microsoft.com/office/drawing/2014/main" id="{9E5DB7DD-218A-6D4D-8E37-B5702A0E1C59}"/>
              </a:ext>
            </a:extLst>
          </p:cNvPr>
          <p:cNvPicPr>
            <a:picLocks noGrp="1" noChangeAspect="1"/>
          </p:cNvPicPr>
          <p:nvPr>
            <p:ph idx="1"/>
          </p:nvPr>
        </p:nvPicPr>
        <p:blipFill>
          <a:blip r:embed="rId3"/>
          <a:stretch>
            <a:fillRect/>
          </a:stretch>
        </p:blipFill>
        <p:spPr>
          <a:xfrm>
            <a:off x="3106285" y="1825625"/>
            <a:ext cx="5979429" cy="4351338"/>
          </a:xfrm>
        </p:spPr>
      </p:pic>
      <p:sp>
        <p:nvSpPr>
          <p:cNvPr id="11" name="TextBox 10">
            <a:extLst>
              <a:ext uri="{FF2B5EF4-FFF2-40B4-BE49-F238E27FC236}">
                <a16:creationId xmlns:a16="http://schemas.microsoft.com/office/drawing/2014/main" id="{F4997DF7-28B4-C84D-B27D-33A2DE10F563}"/>
              </a:ext>
            </a:extLst>
          </p:cNvPr>
          <p:cNvSpPr txBox="1"/>
          <p:nvPr/>
        </p:nvSpPr>
        <p:spPr>
          <a:xfrm>
            <a:off x="3106285" y="2019163"/>
            <a:ext cx="861133" cy="923330"/>
          </a:xfrm>
          <a:prstGeom prst="rect">
            <a:avLst/>
          </a:prstGeom>
          <a:noFill/>
        </p:spPr>
        <p:txBody>
          <a:bodyPr wrap="none" rtlCol="0">
            <a:spAutoFit/>
          </a:bodyPr>
          <a:lstStyle/>
          <a:p>
            <a:r>
              <a:rPr lang="en-US" dirty="0">
                <a:solidFill>
                  <a:schemeClr val="bg1"/>
                </a:solidFill>
              </a:rPr>
              <a:t>NEM</a:t>
            </a:r>
          </a:p>
          <a:p>
            <a:r>
              <a:rPr lang="en-US" dirty="0">
                <a:solidFill>
                  <a:schemeClr val="bg1"/>
                </a:solidFill>
              </a:rPr>
              <a:t>Relay</a:t>
            </a:r>
          </a:p>
          <a:p>
            <a:r>
              <a:rPr lang="en-US" dirty="0">
                <a:solidFill>
                  <a:schemeClr val="bg1"/>
                </a:solidFill>
              </a:rPr>
              <a:t>Anchor</a:t>
            </a:r>
          </a:p>
        </p:txBody>
      </p:sp>
      <p:sp>
        <p:nvSpPr>
          <p:cNvPr id="43" name="TextBox 42">
            <a:extLst>
              <a:ext uri="{FF2B5EF4-FFF2-40B4-BE49-F238E27FC236}">
                <a16:creationId xmlns:a16="http://schemas.microsoft.com/office/drawing/2014/main" id="{8C3610B9-4DB6-2A48-9C32-D059705FB6E5}"/>
              </a:ext>
            </a:extLst>
          </p:cNvPr>
          <p:cNvSpPr txBox="1"/>
          <p:nvPr/>
        </p:nvSpPr>
        <p:spPr>
          <a:xfrm>
            <a:off x="8306173" y="2033587"/>
            <a:ext cx="861133" cy="923330"/>
          </a:xfrm>
          <a:prstGeom prst="rect">
            <a:avLst/>
          </a:prstGeom>
          <a:noFill/>
        </p:spPr>
        <p:txBody>
          <a:bodyPr wrap="none" rtlCol="0">
            <a:spAutoFit/>
          </a:bodyPr>
          <a:lstStyle/>
          <a:p>
            <a:r>
              <a:rPr lang="en-US" dirty="0">
                <a:solidFill>
                  <a:schemeClr val="bg1"/>
                </a:solidFill>
              </a:rPr>
              <a:t>NEM</a:t>
            </a:r>
          </a:p>
          <a:p>
            <a:r>
              <a:rPr lang="en-US" dirty="0">
                <a:solidFill>
                  <a:schemeClr val="bg1"/>
                </a:solidFill>
              </a:rPr>
              <a:t>Relay</a:t>
            </a:r>
          </a:p>
          <a:p>
            <a:r>
              <a:rPr lang="en-US" dirty="0">
                <a:solidFill>
                  <a:schemeClr val="bg1"/>
                </a:solidFill>
              </a:rPr>
              <a:t>Anchor</a:t>
            </a:r>
          </a:p>
        </p:txBody>
      </p:sp>
      <p:sp>
        <p:nvSpPr>
          <p:cNvPr id="44" name="TextBox 43">
            <a:extLst>
              <a:ext uri="{FF2B5EF4-FFF2-40B4-BE49-F238E27FC236}">
                <a16:creationId xmlns:a16="http://schemas.microsoft.com/office/drawing/2014/main" id="{F78045DB-D4A1-0B4B-B817-CD63C5EC6BEE}"/>
              </a:ext>
            </a:extLst>
          </p:cNvPr>
          <p:cNvSpPr txBox="1"/>
          <p:nvPr/>
        </p:nvSpPr>
        <p:spPr>
          <a:xfrm>
            <a:off x="4480844" y="1951694"/>
            <a:ext cx="657552" cy="646331"/>
          </a:xfrm>
          <a:prstGeom prst="rect">
            <a:avLst/>
          </a:prstGeom>
          <a:noFill/>
        </p:spPr>
        <p:txBody>
          <a:bodyPr wrap="none" rtlCol="0">
            <a:spAutoFit/>
          </a:bodyPr>
          <a:lstStyle/>
          <a:p>
            <a:r>
              <a:rPr lang="en-US" dirty="0">
                <a:solidFill>
                  <a:schemeClr val="bg1"/>
                </a:solidFill>
              </a:rPr>
              <a:t>NEM</a:t>
            </a:r>
          </a:p>
          <a:p>
            <a:r>
              <a:rPr lang="en-US" dirty="0">
                <a:solidFill>
                  <a:schemeClr val="bg1"/>
                </a:solidFill>
              </a:rPr>
              <a:t>Body</a:t>
            </a:r>
          </a:p>
        </p:txBody>
      </p:sp>
      <p:sp>
        <p:nvSpPr>
          <p:cNvPr id="45" name="TextBox 44">
            <a:extLst>
              <a:ext uri="{FF2B5EF4-FFF2-40B4-BE49-F238E27FC236}">
                <a16:creationId xmlns:a16="http://schemas.microsoft.com/office/drawing/2014/main" id="{08D14B37-25F6-BC47-8B1B-C416ADF3417C}"/>
              </a:ext>
            </a:extLst>
          </p:cNvPr>
          <p:cNvSpPr txBox="1"/>
          <p:nvPr/>
        </p:nvSpPr>
        <p:spPr>
          <a:xfrm>
            <a:off x="5660543" y="2493008"/>
            <a:ext cx="952505" cy="369332"/>
          </a:xfrm>
          <a:prstGeom prst="rect">
            <a:avLst/>
          </a:prstGeom>
          <a:noFill/>
        </p:spPr>
        <p:txBody>
          <a:bodyPr wrap="none" rtlCol="0">
            <a:spAutoFit/>
          </a:bodyPr>
          <a:lstStyle/>
          <a:p>
            <a:r>
              <a:rPr lang="en-US" dirty="0">
                <a:solidFill>
                  <a:schemeClr val="bg1"/>
                </a:solidFill>
              </a:rPr>
              <a:t>Channel</a:t>
            </a:r>
          </a:p>
        </p:txBody>
      </p:sp>
      <p:sp>
        <p:nvSpPr>
          <p:cNvPr id="46" name="TextBox 45">
            <a:extLst>
              <a:ext uri="{FF2B5EF4-FFF2-40B4-BE49-F238E27FC236}">
                <a16:creationId xmlns:a16="http://schemas.microsoft.com/office/drawing/2014/main" id="{AA0B315C-FD3E-244E-8F26-CCCB12862EDA}"/>
              </a:ext>
            </a:extLst>
          </p:cNvPr>
          <p:cNvSpPr txBox="1"/>
          <p:nvPr/>
        </p:nvSpPr>
        <p:spPr>
          <a:xfrm>
            <a:off x="6358740" y="3920860"/>
            <a:ext cx="1532984" cy="369332"/>
          </a:xfrm>
          <a:prstGeom prst="rect">
            <a:avLst/>
          </a:prstGeom>
          <a:noFill/>
        </p:spPr>
        <p:txBody>
          <a:bodyPr wrap="none" rtlCol="0">
            <a:spAutoFit/>
          </a:bodyPr>
          <a:lstStyle/>
          <a:p>
            <a:r>
              <a:rPr lang="en-US" dirty="0">
                <a:solidFill>
                  <a:schemeClr val="bg1"/>
                </a:solidFill>
              </a:rPr>
              <a:t>Gate line (M9)</a:t>
            </a:r>
          </a:p>
        </p:txBody>
      </p:sp>
      <p:sp>
        <p:nvSpPr>
          <p:cNvPr id="12" name="Down Arrow 11">
            <a:extLst>
              <a:ext uri="{FF2B5EF4-FFF2-40B4-BE49-F238E27FC236}">
                <a16:creationId xmlns:a16="http://schemas.microsoft.com/office/drawing/2014/main" id="{0C14EACB-DE65-974B-81A1-3F790D1981D6}"/>
              </a:ext>
            </a:extLst>
          </p:cNvPr>
          <p:cNvSpPr/>
          <p:nvPr/>
        </p:nvSpPr>
        <p:spPr>
          <a:xfrm>
            <a:off x="6052975" y="2815185"/>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060C3A86-1243-F341-A060-EEE7A5B7E76E}"/>
              </a:ext>
            </a:extLst>
          </p:cNvPr>
          <p:cNvSpPr txBox="1"/>
          <p:nvPr/>
        </p:nvSpPr>
        <p:spPr>
          <a:xfrm>
            <a:off x="4480844" y="3058361"/>
            <a:ext cx="1151469" cy="369332"/>
          </a:xfrm>
          <a:prstGeom prst="rect">
            <a:avLst/>
          </a:prstGeom>
          <a:noFill/>
        </p:spPr>
        <p:txBody>
          <a:bodyPr wrap="none" rtlCol="0">
            <a:spAutoFit/>
          </a:bodyPr>
          <a:lstStyle/>
          <a:p>
            <a:r>
              <a:rPr lang="en-US" dirty="0">
                <a:solidFill>
                  <a:schemeClr val="bg1"/>
                </a:solidFill>
              </a:rPr>
              <a:t>Gate body</a:t>
            </a:r>
          </a:p>
        </p:txBody>
      </p:sp>
      <p:sp>
        <p:nvSpPr>
          <p:cNvPr id="51" name="Down Arrow 50">
            <a:extLst>
              <a:ext uri="{FF2B5EF4-FFF2-40B4-BE49-F238E27FC236}">
                <a16:creationId xmlns:a16="http://schemas.microsoft.com/office/drawing/2014/main" id="{7D5796A9-2E02-E244-ACC1-55692E3EFB20}"/>
              </a:ext>
            </a:extLst>
          </p:cNvPr>
          <p:cNvSpPr/>
          <p:nvPr/>
        </p:nvSpPr>
        <p:spPr>
          <a:xfrm rot="18194662">
            <a:off x="5144261" y="3338425"/>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896C9EA-21FB-D14D-AE8A-61F1C9E46748}"/>
              </a:ext>
            </a:extLst>
          </p:cNvPr>
          <p:cNvSpPr txBox="1"/>
          <p:nvPr/>
        </p:nvSpPr>
        <p:spPr>
          <a:xfrm>
            <a:off x="6369988" y="3187332"/>
            <a:ext cx="1272656" cy="369332"/>
          </a:xfrm>
          <a:prstGeom prst="rect">
            <a:avLst/>
          </a:prstGeom>
          <a:noFill/>
        </p:spPr>
        <p:txBody>
          <a:bodyPr wrap="none" rtlCol="0">
            <a:spAutoFit/>
          </a:bodyPr>
          <a:lstStyle/>
          <a:p>
            <a:r>
              <a:rPr lang="en-US" dirty="0">
                <a:solidFill>
                  <a:schemeClr val="bg1"/>
                </a:solidFill>
              </a:rPr>
              <a:t>S/D contact</a:t>
            </a:r>
          </a:p>
        </p:txBody>
      </p:sp>
      <p:sp>
        <p:nvSpPr>
          <p:cNvPr id="53" name="Down Arrow 52">
            <a:extLst>
              <a:ext uri="{FF2B5EF4-FFF2-40B4-BE49-F238E27FC236}">
                <a16:creationId xmlns:a16="http://schemas.microsoft.com/office/drawing/2014/main" id="{C8A0C552-DF5F-C54B-9F02-C3F6A8CEE50E}"/>
              </a:ext>
            </a:extLst>
          </p:cNvPr>
          <p:cNvSpPr/>
          <p:nvPr/>
        </p:nvSpPr>
        <p:spPr>
          <a:xfrm rot="3117819">
            <a:off x="6245791" y="3452818"/>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63519DC-5184-0245-8D28-054B44B60C7B}"/>
              </a:ext>
            </a:extLst>
          </p:cNvPr>
          <p:cNvSpPr txBox="1"/>
          <p:nvPr/>
        </p:nvSpPr>
        <p:spPr>
          <a:xfrm>
            <a:off x="7163026" y="5350514"/>
            <a:ext cx="569387" cy="369332"/>
          </a:xfrm>
          <a:prstGeom prst="rect">
            <a:avLst/>
          </a:prstGeom>
          <a:noFill/>
        </p:spPr>
        <p:txBody>
          <a:bodyPr wrap="none" rtlCol="0">
            <a:spAutoFit/>
          </a:bodyPr>
          <a:lstStyle/>
          <a:p>
            <a:r>
              <a:rPr lang="en-US" dirty="0">
                <a:solidFill>
                  <a:schemeClr val="bg1"/>
                </a:solidFill>
              </a:rPr>
              <a:t>Vias</a:t>
            </a:r>
          </a:p>
        </p:txBody>
      </p:sp>
      <p:sp>
        <p:nvSpPr>
          <p:cNvPr id="54" name="TextBox 53">
            <a:extLst>
              <a:ext uri="{FF2B5EF4-FFF2-40B4-BE49-F238E27FC236}">
                <a16:creationId xmlns:a16="http://schemas.microsoft.com/office/drawing/2014/main" id="{BFE8072C-6963-AC49-BE17-073FA86F4C44}"/>
              </a:ext>
            </a:extLst>
          </p:cNvPr>
          <p:cNvSpPr txBox="1"/>
          <p:nvPr/>
        </p:nvSpPr>
        <p:spPr>
          <a:xfrm>
            <a:off x="7509247" y="4463153"/>
            <a:ext cx="764953" cy="369332"/>
          </a:xfrm>
          <a:prstGeom prst="rect">
            <a:avLst/>
          </a:prstGeom>
          <a:noFill/>
        </p:spPr>
        <p:txBody>
          <a:bodyPr wrap="none" rtlCol="0">
            <a:spAutoFit/>
          </a:bodyPr>
          <a:lstStyle/>
          <a:p>
            <a:r>
              <a:rPr lang="en-US" dirty="0">
                <a:solidFill>
                  <a:schemeClr val="bg1"/>
                </a:solidFill>
              </a:rPr>
              <a:t>RRAM</a:t>
            </a:r>
          </a:p>
        </p:txBody>
      </p:sp>
      <p:sp>
        <p:nvSpPr>
          <p:cNvPr id="55" name="TextBox 54">
            <a:extLst>
              <a:ext uri="{FF2B5EF4-FFF2-40B4-BE49-F238E27FC236}">
                <a16:creationId xmlns:a16="http://schemas.microsoft.com/office/drawing/2014/main" id="{EE7FB77E-024C-2841-9797-072A7CEC248B}"/>
              </a:ext>
            </a:extLst>
          </p:cNvPr>
          <p:cNvSpPr txBox="1"/>
          <p:nvPr/>
        </p:nvSpPr>
        <p:spPr>
          <a:xfrm>
            <a:off x="4044667" y="4463153"/>
            <a:ext cx="764953" cy="369332"/>
          </a:xfrm>
          <a:prstGeom prst="rect">
            <a:avLst/>
          </a:prstGeom>
          <a:noFill/>
        </p:spPr>
        <p:txBody>
          <a:bodyPr wrap="none" rtlCol="0">
            <a:spAutoFit/>
          </a:bodyPr>
          <a:lstStyle/>
          <a:p>
            <a:r>
              <a:rPr lang="en-US" dirty="0">
                <a:solidFill>
                  <a:schemeClr val="bg1"/>
                </a:solidFill>
              </a:rPr>
              <a:t>RRAM</a:t>
            </a:r>
          </a:p>
        </p:txBody>
      </p:sp>
      <p:sp>
        <p:nvSpPr>
          <p:cNvPr id="56" name="TextBox 55">
            <a:extLst>
              <a:ext uri="{FF2B5EF4-FFF2-40B4-BE49-F238E27FC236}">
                <a16:creationId xmlns:a16="http://schemas.microsoft.com/office/drawing/2014/main" id="{76201FE6-4E99-A44D-910D-875B56B3AD46}"/>
              </a:ext>
            </a:extLst>
          </p:cNvPr>
          <p:cNvSpPr txBox="1"/>
          <p:nvPr/>
        </p:nvSpPr>
        <p:spPr>
          <a:xfrm>
            <a:off x="3106569" y="5108155"/>
            <a:ext cx="1495089" cy="369332"/>
          </a:xfrm>
          <a:prstGeom prst="rect">
            <a:avLst/>
          </a:prstGeom>
          <a:noFill/>
        </p:spPr>
        <p:txBody>
          <a:bodyPr wrap="none" rtlCol="0">
            <a:spAutoFit/>
          </a:bodyPr>
          <a:lstStyle/>
          <a:p>
            <a:r>
              <a:rPr lang="en-US" dirty="0">
                <a:solidFill>
                  <a:schemeClr val="bg1"/>
                </a:solidFill>
              </a:rPr>
              <a:t>Row line (M8)</a:t>
            </a:r>
          </a:p>
        </p:txBody>
      </p:sp>
      <p:sp>
        <p:nvSpPr>
          <p:cNvPr id="60" name="TextBox 59">
            <a:extLst>
              <a:ext uri="{FF2B5EF4-FFF2-40B4-BE49-F238E27FC236}">
                <a16:creationId xmlns:a16="http://schemas.microsoft.com/office/drawing/2014/main" id="{FBE974EF-A30A-0D4C-8EDF-1A774185DF3D}"/>
              </a:ext>
            </a:extLst>
          </p:cNvPr>
          <p:cNvSpPr txBox="1"/>
          <p:nvPr/>
        </p:nvSpPr>
        <p:spPr>
          <a:xfrm>
            <a:off x="5258873" y="5709446"/>
            <a:ext cx="1814920" cy="369332"/>
          </a:xfrm>
          <a:prstGeom prst="rect">
            <a:avLst/>
          </a:prstGeom>
          <a:noFill/>
        </p:spPr>
        <p:txBody>
          <a:bodyPr wrap="none" rtlCol="0">
            <a:spAutoFit/>
          </a:bodyPr>
          <a:lstStyle/>
          <a:p>
            <a:r>
              <a:rPr lang="en-US" dirty="0">
                <a:solidFill>
                  <a:schemeClr val="bg1"/>
                </a:solidFill>
              </a:rPr>
              <a:t>Column line (M7)</a:t>
            </a:r>
          </a:p>
        </p:txBody>
      </p:sp>
      <p:grpSp>
        <p:nvGrpSpPr>
          <p:cNvPr id="21" name="Group 20">
            <a:extLst>
              <a:ext uri="{FF2B5EF4-FFF2-40B4-BE49-F238E27FC236}">
                <a16:creationId xmlns:a16="http://schemas.microsoft.com/office/drawing/2014/main" id="{BEBE9D7D-E388-2A46-9634-2671739FE794}"/>
              </a:ext>
            </a:extLst>
          </p:cNvPr>
          <p:cNvGrpSpPr/>
          <p:nvPr/>
        </p:nvGrpSpPr>
        <p:grpSpPr>
          <a:xfrm>
            <a:off x="355827" y="2806835"/>
            <a:ext cx="2554226" cy="2597381"/>
            <a:chOff x="55791" y="2329268"/>
            <a:chExt cx="2554226" cy="2597381"/>
          </a:xfrm>
        </p:grpSpPr>
        <p:pic>
          <p:nvPicPr>
            <p:cNvPr id="84" name="Picture 83">
              <a:extLst>
                <a:ext uri="{FF2B5EF4-FFF2-40B4-BE49-F238E27FC236}">
                  <a16:creationId xmlns:a16="http://schemas.microsoft.com/office/drawing/2014/main" id="{2C33E4CE-4C77-C043-9F13-436C9FB2964F}"/>
                </a:ext>
              </a:extLst>
            </p:cNvPr>
            <p:cNvPicPr>
              <a:picLocks noChangeAspect="1"/>
            </p:cNvPicPr>
            <p:nvPr/>
          </p:nvPicPr>
          <p:blipFill rotWithShape="1">
            <a:blip r:embed="rId4"/>
            <a:srcRect b="14432"/>
            <a:stretch/>
          </p:blipFill>
          <p:spPr>
            <a:xfrm>
              <a:off x="55791" y="2329268"/>
              <a:ext cx="2554226" cy="2597381"/>
            </a:xfrm>
            <a:prstGeom prst="rect">
              <a:avLst/>
            </a:prstGeom>
          </p:spPr>
        </p:pic>
        <p:sp>
          <p:nvSpPr>
            <p:cNvPr id="20" name="Rectangle 19">
              <a:extLst>
                <a:ext uri="{FF2B5EF4-FFF2-40B4-BE49-F238E27FC236}">
                  <a16:creationId xmlns:a16="http://schemas.microsoft.com/office/drawing/2014/main" id="{5D87FC20-763D-D64E-9B71-18D6A5C52FDC}"/>
                </a:ext>
              </a:extLst>
            </p:cNvPr>
            <p:cNvSpPr/>
            <p:nvPr/>
          </p:nvSpPr>
          <p:spPr>
            <a:xfrm>
              <a:off x="1568513" y="4463153"/>
              <a:ext cx="125306"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070E5AB-4BA9-BA40-A8AD-A2C858C1F448}"/>
                </a:ext>
              </a:extLst>
            </p:cNvPr>
            <p:cNvSpPr txBox="1"/>
            <p:nvPr/>
          </p:nvSpPr>
          <p:spPr>
            <a:xfrm>
              <a:off x="1486871" y="4440070"/>
              <a:ext cx="413896" cy="230832"/>
            </a:xfrm>
            <a:prstGeom prst="rect">
              <a:avLst/>
            </a:prstGeom>
            <a:noFill/>
          </p:spPr>
          <p:txBody>
            <a:bodyPr wrap="square" rtlCol="0">
              <a:spAutoFit/>
            </a:bodyPr>
            <a:lstStyle/>
            <a:p>
              <a:r>
                <a:rPr lang="en-US" sz="900" b="1" dirty="0"/>
                <a:t>4T</a:t>
              </a:r>
            </a:p>
          </p:txBody>
        </p:sp>
      </p:grpSp>
      <p:sp>
        <p:nvSpPr>
          <p:cNvPr id="22" name="TextBox 21">
            <a:extLst>
              <a:ext uri="{FF2B5EF4-FFF2-40B4-BE49-F238E27FC236}">
                <a16:creationId xmlns:a16="http://schemas.microsoft.com/office/drawing/2014/main" id="{19A6A1E8-7F7E-C141-AD92-6C188F912D6E}"/>
              </a:ext>
            </a:extLst>
          </p:cNvPr>
          <p:cNvSpPr txBox="1"/>
          <p:nvPr/>
        </p:nvSpPr>
        <p:spPr>
          <a:xfrm>
            <a:off x="4623673" y="6267967"/>
            <a:ext cx="2944652" cy="369332"/>
          </a:xfrm>
          <a:prstGeom prst="rect">
            <a:avLst/>
          </a:prstGeom>
          <a:noFill/>
        </p:spPr>
        <p:txBody>
          <a:bodyPr wrap="none" rtlCol="0">
            <a:spAutoFit/>
          </a:bodyPr>
          <a:lstStyle/>
          <a:p>
            <a:r>
              <a:rPr lang="en-US" dirty="0"/>
              <a:t>Image generated with GDS3D</a:t>
            </a:r>
          </a:p>
        </p:txBody>
      </p:sp>
      <p:pic>
        <p:nvPicPr>
          <p:cNvPr id="27" name="Picture 26">
            <a:extLst>
              <a:ext uri="{FF2B5EF4-FFF2-40B4-BE49-F238E27FC236}">
                <a16:creationId xmlns:a16="http://schemas.microsoft.com/office/drawing/2014/main" id="{9EC48D06-EECA-CD40-A222-D301DFA87FC8}"/>
              </a:ext>
            </a:extLst>
          </p:cNvPr>
          <p:cNvPicPr>
            <a:picLocks noChangeAspect="1"/>
          </p:cNvPicPr>
          <p:nvPr/>
        </p:nvPicPr>
        <p:blipFill>
          <a:blip r:embed="rId5"/>
          <a:stretch>
            <a:fillRect/>
          </a:stretch>
        </p:blipFill>
        <p:spPr>
          <a:xfrm>
            <a:off x="9158847" y="2563881"/>
            <a:ext cx="3015078" cy="2990957"/>
          </a:xfrm>
          <a:prstGeom prst="rect">
            <a:avLst/>
          </a:prstGeom>
        </p:spPr>
      </p:pic>
      <p:sp>
        <p:nvSpPr>
          <p:cNvPr id="119" name="TextBox 118">
            <a:extLst>
              <a:ext uri="{FF2B5EF4-FFF2-40B4-BE49-F238E27FC236}">
                <a16:creationId xmlns:a16="http://schemas.microsoft.com/office/drawing/2014/main" id="{64A1ACEF-C092-794B-901F-1CF182CA30B1}"/>
              </a:ext>
            </a:extLst>
          </p:cNvPr>
          <p:cNvSpPr txBox="1"/>
          <p:nvPr/>
        </p:nvSpPr>
        <p:spPr>
          <a:xfrm>
            <a:off x="3446510" y="3555816"/>
            <a:ext cx="764953" cy="600164"/>
          </a:xfrm>
          <a:prstGeom prst="rect">
            <a:avLst/>
          </a:prstGeom>
          <a:noFill/>
        </p:spPr>
        <p:txBody>
          <a:bodyPr wrap="square" rtlCol="0">
            <a:spAutoFit/>
          </a:bodyPr>
          <a:lstStyle/>
          <a:p>
            <a:r>
              <a:rPr lang="en-US" sz="1100" dirty="0">
                <a:solidFill>
                  <a:schemeClr val="bg1"/>
                </a:solidFill>
              </a:rPr>
              <a:t>Gnd Pin for Anchor</a:t>
            </a:r>
          </a:p>
        </p:txBody>
      </p:sp>
      <p:sp>
        <p:nvSpPr>
          <p:cNvPr id="120" name="TextBox 119">
            <a:extLst>
              <a:ext uri="{FF2B5EF4-FFF2-40B4-BE49-F238E27FC236}">
                <a16:creationId xmlns:a16="http://schemas.microsoft.com/office/drawing/2014/main" id="{B4E81087-B835-5B49-B30B-3EB723525A39}"/>
              </a:ext>
            </a:extLst>
          </p:cNvPr>
          <p:cNvSpPr txBox="1"/>
          <p:nvPr/>
        </p:nvSpPr>
        <p:spPr>
          <a:xfrm>
            <a:off x="6397466" y="2754583"/>
            <a:ext cx="854721" cy="369332"/>
          </a:xfrm>
          <a:prstGeom prst="rect">
            <a:avLst/>
          </a:prstGeom>
          <a:noFill/>
        </p:spPr>
        <p:txBody>
          <a:bodyPr wrap="none" rtlCol="0">
            <a:spAutoFit/>
          </a:bodyPr>
          <a:lstStyle/>
          <a:p>
            <a:r>
              <a:rPr lang="en-US" dirty="0">
                <a:solidFill>
                  <a:schemeClr val="bg1"/>
                </a:solidFill>
              </a:rPr>
              <a:t>Dimple</a:t>
            </a:r>
          </a:p>
        </p:txBody>
      </p:sp>
      <p:sp>
        <p:nvSpPr>
          <p:cNvPr id="121" name="Down Arrow 120">
            <a:extLst>
              <a:ext uri="{FF2B5EF4-FFF2-40B4-BE49-F238E27FC236}">
                <a16:creationId xmlns:a16="http://schemas.microsoft.com/office/drawing/2014/main" id="{B31A5F0C-D93C-974A-8973-5F1BCF8ADA85}"/>
              </a:ext>
            </a:extLst>
          </p:cNvPr>
          <p:cNvSpPr/>
          <p:nvPr/>
        </p:nvSpPr>
        <p:spPr>
          <a:xfrm rot="3117819">
            <a:off x="6273269" y="3020069"/>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01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5B2F5-CF0A-5840-81E9-92316EF25867}"/>
              </a:ext>
            </a:extLst>
          </p:cNvPr>
          <p:cNvSpPr>
            <a:spLocks noGrp="1"/>
          </p:cNvSpPr>
          <p:nvPr>
            <p:ph type="title"/>
          </p:nvPr>
        </p:nvSpPr>
        <p:spPr/>
        <p:txBody>
          <a:bodyPr/>
          <a:lstStyle/>
          <a:p>
            <a:r>
              <a:rPr lang="en-US" dirty="0"/>
              <a:t>RRAM/NEMS switch layouts (~5um x 5um)</a:t>
            </a:r>
          </a:p>
        </p:txBody>
      </p:sp>
      <p:pic>
        <p:nvPicPr>
          <p:cNvPr id="5" name="Content Placeholder 4">
            <a:extLst>
              <a:ext uri="{FF2B5EF4-FFF2-40B4-BE49-F238E27FC236}">
                <a16:creationId xmlns:a16="http://schemas.microsoft.com/office/drawing/2014/main" id="{23149B79-9033-CF45-A08C-ECFD12B07216}"/>
              </a:ext>
            </a:extLst>
          </p:cNvPr>
          <p:cNvPicPr>
            <a:picLocks noGrp="1" noChangeAspect="1"/>
          </p:cNvPicPr>
          <p:nvPr>
            <p:ph idx="1"/>
          </p:nvPr>
        </p:nvPicPr>
        <p:blipFill rotWithShape="1">
          <a:blip r:embed="rId3"/>
          <a:srcRect l="12030" r="12555"/>
          <a:stretch/>
        </p:blipFill>
        <p:spPr>
          <a:xfrm>
            <a:off x="6428687" y="1601788"/>
            <a:ext cx="4506013" cy="4351338"/>
          </a:xfrm>
        </p:spPr>
      </p:pic>
      <p:pic>
        <p:nvPicPr>
          <p:cNvPr id="7" name="Picture 6">
            <a:extLst>
              <a:ext uri="{FF2B5EF4-FFF2-40B4-BE49-F238E27FC236}">
                <a16:creationId xmlns:a16="http://schemas.microsoft.com/office/drawing/2014/main" id="{CCAC7F3C-125E-3447-B5BA-262B0B3405AA}"/>
              </a:ext>
            </a:extLst>
          </p:cNvPr>
          <p:cNvPicPr>
            <a:picLocks noChangeAspect="1"/>
          </p:cNvPicPr>
          <p:nvPr/>
        </p:nvPicPr>
        <p:blipFill>
          <a:blip r:embed="rId4"/>
          <a:stretch>
            <a:fillRect/>
          </a:stretch>
        </p:blipFill>
        <p:spPr>
          <a:xfrm>
            <a:off x="1257300" y="1415257"/>
            <a:ext cx="4838700" cy="4724400"/>
          </a:xfrm>
          <a:prstGeom prst="rect">
            <a:avLst/>
          </a:prstGeom>
          <a:solidFill>
            <a:schemeClr val="tx1"/>
          </a:solidFill>
        </p:spPr>
      </p:pic>
      <p:sp>
        <p:nvSpPr>
          <p:cNvPr id="8" name="TextBox 7">
            <a:extLst>
              <a:ext uri="{FF2B5EF4-FFF2-40B4-BE49-F238E27FC236}">
                <a16:creationId xmlns:a16="http://schemas.microsoft.com/office/drawing/2014/main" id="{3CC1FDBF-80E5-4549-829A-EAE30CC51545}"/>
              </a:ext>
            </a:extLst>
          </p:cNvPr>
          <p:cNvSpPr txBox="1"/>
          <p:nvPr/>
        </p:nvSpPr>
        <p:spPr>
          <a:xfrm>
            <a:off x="507693" y="6228557"/>
            <a:ext cx="11176614" cy="646331"/>
          </a:xfrm>
          <a:prstGeom prst="rect">
            <a:avLst/>
          </a:prstGeom>
          <a:noFill/>
        </p:spPr>
        <p:txBody>
          <a:bodyPr wrap="square" rtlCol="0">
            <a:spAutoFit/>
          </a:bodyPr>
          <a:lstStyle/>
          <a:p>
            <a:pPr algn="ctr"/>
            <a:r>
              <a:rPr lang="en-US" dirty="0"/>
              <a:t>Custom technology based on SAED32 PDK. 6 new layers added: RRAM (between M8/M9), NEMDIMP, NEMANC, NEMCHAN, NEMBEAM, NEMBODY</a:t>
            </a:r>
          </a:p>
        </p:txBody>
      </p:sp>
    </p:spTree>
    <p:extLst>
      <p:ext uri="{BB962C8B-B14F-4D97-AF65-F5344CB8AC3E}">
        <p14:creationId xmlns:p14="http://schemas.microsoft.com/office/powerpoint/2010/main" val="1841073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FB339-FA1D-9646-AB57-B813D2CB08F8}"/>
              </a:ext>
            </a:extLst>
          </p:cNvPr>
          <p:cNvSpPr>
            <a:spLocks noGrp="1"/>
          </p:cNvSpPr>
          <p:nvPr>
            <p:ph type="title"/>
          </p:nvPr>
        </p:nvSpPr>
        <p:spPr/>
        <p:txBody>
          <a:bodyPr/>
          <a:lstStyle/>
          <a:p>
            <a:r>
              <a:rPr lang="en-US" dirty="0"/>
              <a:t>Layout strategy: 3D stacking of CBs + SBs</a:t>
            </a:r>
          </a:p>
        </p:txBody>
      </p:sp>
      <p:grpSp>
        <p:nvGrpSpPr>
          <p:cNvPr id="308" name="Group 307">
            <a:extLst>
              <a:ext uri="{FF2B5EF4-FFF2-40B4-BE49-F238E27FC236}">
                <a16:creationId xmlns:a16="http://schemas.microsoft.com/office/drawing/2014/main" id="{7BBFB36F-8EA0-1947-956F-963094C911C7}"/>
              </a:ext>
            </a:extLst>
          </p:cNvPr>
          <p:cNvGrpSpPr/>
          <p:nvPr/>
        </p:nvGrpSpPr>
        <p:grpSpPr>
          <a:xfrm>
            <a:off x="838200" y="2030680"/>
            <a:ext cx="4155763" cy="4139575"/>
            <a:chOff x="732465" y="2518284"/>
            <a:chExt cx="5774612" cy="5670777"/>
          </a:xfrm>
        </p:grpSpPr>
        <p:grpSp>
          <p:nvGrpSpPr>
            <p:cNvPr id="4" name="Group 3">
              <a:extLst>
                <a:ext uri="{FF2B5EF4-FFF2-40B4-BE49-F238E27FC236}">
                  <a16:creationId xmlns:a16="http://schemas.microsoft.com/office/drawing/2014/main" id="{1C5F32EE-7631-BB49-962B-32708C7A98EA}"/>
                </a:ext>
              </a:extLst>
            </p:cNvPr>
            <p:cNvGrpSpPr/>
            <p:nvPr/>
          </p:nvGrpSpPr>
          <p:grpSpPr>
            <a:xfrm>
              <a:off x="732465" y="2518286"/>
              <a:ext cx="3067664" cy="3012371"/>
              <a:chOff x="1342103" y="2851963"/>
              <a:chExt cx="3067664" cy="3012371"/>
            </a:xfrm>
          </p:grpSpPr>
          <p:sp>
            <p:nvSpPr>
              <p:cNvPr id="5" name="Rectangle 4">
                <a:extLst>
                  <a:ext uri="{FF2B5EF4-FFF2-40B4-BE49-F238E27FC236}">
                    <a16:creationId xmlns:a16="http://schemas.microsoft.com/office/drawing/2014/main" id="{370BBED7-6433-E54C-BAD4-9D979196E68A}"/>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6" name="Rectangle 5">
                <a:extLst>
                  <a:ext uri="{FF2B5EF4-FFF2-40B4-BE49-F238E27FC236}">
                    <a16:creationId xmlns:a16="http://schemas.microsoft.com/office/drawing/2014/main" id="{819517C3-16F0-AE49-B75B-B6FA1259A339}"/>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7" name="Rectangle 6">
                <a:extLst>
                  <a:ext uri="{FF2B5EF4-FFF2-40B4-BE49-F238E27FC236}">
                    <a16:creationId xmlns:a16="http://schemas.microsoft.com/office/drawing/2014/main" id="{AA68916E-A438-CE4D-BDB2-F734D5E536B6}"/>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8" name="Rectangle 7">
                <a:extLst>
                  <a:ext uri="{FF2B5EF4-FFF2-40B4-BE49-F238E27FC236}">
                    <a16:creationId xmlns:a16="http://schemas.microsoft.com/office/drawing/2014/main" id="{FCFA3EBF-F241-5947-ADC1-9AE1C96345F5}"/>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9" name="Group 8">
                <a:extLst>
                  <a:ext uri="{FF2B5EF4-FFF2-40B4-BE49-F238E27FC236}">
                    <a16:creationId xmlns:a16="http://schemas.microsoft.com/office/drawing/2014/main" id="{47598DD8-BCCF-BB48-A656-546442ED4AB3}"/>
                  </a:ext>
                </a:extLst>
              </p:cNvPr>
              <p:cNvGrpSpPr/>
              <p:nvPr/>
            </p:nvGrpSpPr>
            <p:grpSpPr>
              <a:xfrm>
                <a:off x="2698950" y="3314700"/>
                <a:ext cx="353964" cy="774290"/>
                <a:chOff x="2698952" y="3325761"/>
                <a:chExt cx="353964" cy="774290"/>
              </a:xfrm>
            </p:grpSpPr>
            <p:cxnSp>
              <p:nvCxnSpPr>
                <p:cNvPr id="51" name="Straight Connector 50">
                  <a:extLst>
                    <a:ext uri="{FF2B5EF4-FFF2-40B4-BE49-F238E27FC236}">
                      <a16:creationId xmlns:a16="http://schemas.microsoft.com/office/drawing/2014/main" id="{69905837-B8BD-5A43-AFF7-392584B2D19D}"/>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DC992C0-1FC1-8745-9867-8B913E0AC89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CFF5BA2-0B0C-704B-9F60-F4B076107AD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5AAC82E-1C9C-2448-9F7B-7221D5172FDD}"/>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355755AD-FC70-674A-8858-8D0DD1FDE3A1}"/>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129915-4134-8E43-8564-FBF8D36B23B7}"/>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BC9193C-5DAB-254D-BEC6-57CCF6468250}"/>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7A9F495-9F57-E14B-968A-C415CAA8BEC0}"/>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2730222-27BE-4B42-A794-AF32F01CCE5D}"/>
                  </a:ext>
                </a:extLst>
              </p:cNvPr>
              <p:cNvGrpSpPr/>
              <p:nvPr/>
            </p:nvGrpSpPr>
            <p:grpSpPr>
              <a:xfrm rot="5400000">
                <a:off x="3377379" y="3971003"/>
                <a:ext cx="353964" cy="774290"/>
                <a:chOff x="2851352" y="3478161"/>
                <a:chExt cx="353964" cy="774290"/>
              </a:xfrm>
            </p:grpSpPr>
            <p:cxnSp>
              <p:nvCxnSpPr>
                <p:cNvPr id="47" name="Straight Connector 46">
                  <a:extLst>
                    <a:ext uri="{FF2B5EF4-FFF2-40B4-BE49-F238E27FC236}">
                      <a16:creationId xmlns:a16="http://schemas.microsoft.com/office/drawing/2014/main" id="{E33F59D4-F3D6-DD45-95E1-704161B562D5}"/>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B7B8B66-2086-3842-ACAB-42C7A05D9CB9}"/>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C969EE0-F88F-E745-81C2-6DC2AAC5096D}"/>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5B8D007-E54D-0342-8931-AAAA0DD4CB8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DBAAAE3-EBCD-3845-8920-BAAD4180620E}"/>
                  </a:ext>
                </a:extLst>
              </p:cNvPr>
              <p:cNvGrpSpPr/>
              <p:nvPr/>
            </p:nvGrpSpPr>
            <p:grpSpPr>
              <a:xfrm>
                <a:off x="1342103" y="3314700"/>
                <a:ext cx="353964" cy="774290"/>
                <a:chOff x="2698952" y="3325761"/>
                <a:chExt cx="353964" cy="774290"/>
              </a:xfrm>
            </p:grpSpPr>
            <p:cxnSp>
              <p:nvCxnSpPr>
                <p:cNvPr id="43" name="Straight Connector 42">
                  <a:extLst>
                    <a:ext uri="{FF2B5EF4-FFF2-40B4-BE49-F238E27FC236}">
                      <a16:creationId xmlns:a16="http://schemas.microsoft.com/office/drawing/2014/main" id="{AEB01043-D65F-354D-B815-65CD4591076A}"/>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B6F6F0-002B-104F-80C3-544B82987A9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3E3F42-641B-FB42-883B-176F621C6C3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12BA6CA-43F2-5048-86C1-6AEE008603CB}"/>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D48E650-FD7A-3446-B279-8EA7817669CD}"/>
                  </a:ext>
                </a:extLst>
              </p:cNvPr>
              <p:cNvGrpSpPr/>
              <p:nvPr/>
            </p:nvGrpSpPr>
            <p:grpSpPr>
              <a:xfrm>
                <a:off x="4055803" y="3314700"/>
                <a:ext cx="353964" cy="774290"/>
                <a:chOff x="2698952" y="3325761"/>
                <a:chExt cx="353964" cy="774290"/>
              </a:xfrm>
            </p:grpSpPr>
            <p:cxnSp>
              <p:nvCxnSpPr>
                <p:cNvPr id="39" name="Straight Connector 38">
                  <a:extLst>
                    <a:ext uri="{FF2B5EF4-FFF2-40B4-BE49-F238E27FC236}">
                      <a16:creationId xmlns:a16="http://schemas.microsoft.com/office/drawing/2014/main" id="{90CA21D6-E2C8-7648-92B0-F6547D4276F1}"/>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4596D9E-9BFE-DA41-8C4D-282C17171C2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045AAF-3C90-D34F-9072-F4D22E81DE0A}"/>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B38DBF1-7CDD-154D-958E-24893BC2019F}"/>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8209495D-BC11-8347-A05E-0D9A65220736}"/>
                  </a:ext>
                </a:extLst>
              </p:cNvPr>
              <p:cNvGrpSpPr/>
              <p:nvPr/>
            </p:nvGrpSpPr>
            <p:grpSpPr>
              <a:xfrm rot="16200000">
                <a:off x="3377379" y="2641800"/>
                <a:ext cx="353964" cy="774290"/>
                <a:chOff x="2698952" y="3325761"/>
                <a:chExt cx="353964" cy="774290"/>
              </a:xfrm>
            </p:grpSpPr>
            <p:cxnSp>
              <p:nvCxnSpPr>
                <p:cNvPr id="35" name="Straight Connector 34">
                  <a:extLst>
                    <a:ext uri="{FF2B5EF4-FFF2-40B4-BE49-F238E27FC236}">
                      <a16:creationId xmlns:a16="http://schemas.microsoft.com/office/drawing/2014/main" id="{C44A14FF-CFB6-4C43-B351-DE156DDEDDCD}"/>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6243BC3-031B-154A-AD60-58BC505EE96E}"/>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CC1507F-76D9-3B4C-995E-6AB3D51C2A3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F140B91-8F64-B849-A7E5-EB79D477F51E}"/>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09013AB-2969-AA4D-9808-9B5099EBD3D4}"/>
                  </a:ext>
                </a:extLst>
              </p:cNvPr>
              <p:cNvGrpSpPr/>
              <p:nvPr/>
            </p:nvGrpSpPr>
            <p:grpSpPr>
              <a:xfrm rot="16200000">
                <a:off x="2024217" y="2908499"/>
                <a:ext cx="353962" cy="240891"/>
                <a:chOff x="2698953" y="3596148"/>
                <a:chExt cx="353962" cy="240891"/>
              </a:xfrm>
            </p:grpSpPr>
            <p:cxnSp>
              <p:nvCxnSpPr>
                <p:cNvPr id="33" name="Straight Connector 32">
                  <a:extLst>
                    <a:ext uri="{FF2B5EF4-FFF2-40B4-BE49-F238E27FC236}">
                      <a16:creationId xmlns:a16="http://schemas.microsoft.com/office/drawing/2014/main" id="{F7726838-CCF1-984F-BA05-69EAD64F8C3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928540B-3914-DA48-B8F7-253927100A9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486FD7DA-C178-EB43-BEA4-BF7E2E58A1F8}"/>
                  </a:ext>
                </a:extLst>
              </p:cNvPr>
              <p:cNvGrpSpPr/>
              <p:nvPr/>
            </p:nvGrpSpPr>
            <p:grpSpPr>
              <a:xfrm rot="5400000">
                <a:off x="3377379" y="5300207"/>
                <a:ext cx="353964" cy="774290"/>
                <a:chOff x="2698952" y="3325761"/>
                <a:chExt cx="353964" cy="774290"/>
              </a:xfrm>
            </p:grpSpPr>
            <p:cxnSp>
              <p:nvCxnSpPr>
                <p:cNvPr id="29" name="Straight Connector 28">
                  <a:extLst>
                    <a:ext uri="{FF2B5EF4-FFF2-40B4-BE49-F238E27FC236}">
                      <a16:creationId xmlns:a16="http://schemas.microsoft.com/office/drawing/2014/main" id="{38AB9390-E54A-F94D-B358-F0ABEB3DB58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2E41C5-EB91-7D4E-9680-667DAA0DBD6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1FCACDF-68B9-5E4F-9D93-88C0E20430F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56E75A-1A5D-034D-B5AB-A805DA333D4C}"/>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E60E395-4D98-E44D-AE7C-E5209A27F4EB}"/>
                  </a:ext>
                </a:extLst>
              </p:cNvPr>
              <p:cNvGrpSpPr/>
              <p:nvPr/>
            </p:nvGrpSpPr>
            <p:grpSpPr>
              <a:xfrm rot="5400000">
                <a:off x="1980582" y="5566907"/>
                <a:ext cx="353962" cy="240891"/>
                <a:chOff x="2698953" y="3596148"/>
                <a:chExt cx="353962" cy="240891"/>
              </a:xfrm>
            </p:grpSpPr>
            <p:cxnSp>
              <p:nvCxnSpPr>
                <p:cNvPr id="27" name="Straight Connector 26">
                  <a:extLst>
                    <a:ext uri="{FF2B5EF4-FFF2-40B4-BE49-F238E27FC236}">
                      <a16:creationId xmlns:a16="http://schemas.microsoft.com/office/drawing/2014/main" id="{83B46D29-3C53-CD4A-92BB-A5C5E226BEA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7EAE678-CE94-AC49-AC9E-DABA64C6DBA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000FCB7A-EC0F-D74F-99D9-AE7B2C502559}"/>
                  </a:ext>
                </a:extLst>
              </p:cNvPr>
              <p:cNvGrpSpPr/>
              <p:nvPr/>
            </p:nvGrpSpPr>
            <p:grpSpPr>
              <a:xfrm rot="5400000">
                <a:off x="1980581" y="4246753"/>
                <a:ext cx="353962" cy="240891"/>
                <a:chOff x="2698953" y="3596148"/>
                <a:chExt cx="353962" cy="240891"/>
              </a:xfrm>
            </p:grpSpPr>
            <p:cxnSp>
              <p:nvCxnSpPr>
                <p:cNvPr id="25" name="Straight Connector 24">
                  <a:extLst>
                    <a:ext uri="{FF2B5EF4-FFF2-40B4-BE49-F238E27FC236}">
                      <a16:creationId xmlns:a16="http://schemas.microsoft.com/office/drawing/2014/main" id="{372B2EEB-B02F-CF46-B839-BBEC43A893BF}"/>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097840-F810-1E42-AED8-9C4E4DCFFC5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7247E9A4-CE43-CB46-8708-C573D5B6D211}"/>
                  </a:ext>
                </a:extLst>
              </p:cNvPr>
              <p:cNvGrpSpPr/>
              <p:nvPr/>
            </p:nvGrpSpPr>
            <p:grpSpPr>
              <a:xfrm>
                <a:off x="4055804" y="4897693"/>
                <a:ext cx="353962" cy="240891"/>
                <a:chOff x="2698953" y="3596148"/>
                <a:chExt cx="353962" cy="240891"/>
              </a:xfrm>
            </p:grpSpPr>
            <p:cxnSp>
              <p:nvCxnSpPr>
                <p:cNvPr id="23" name="Straight Connector 22">
                  <a:extLst>
                    <a:ext uri="{FF2B5EF4-FFF2-40B4-BE49-F238E27FC236}">
                      <a16:creationId xmlns:a16="http://schemas.microsoft.com/office/drawing/2014/main" id="{6D6BD9F7-F5F9-E84D-9592-11D3C4863B5C}"/>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5CFDB56-B6DA-9C42-90CF-253E59AD1C4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57" name="Group 156">
              <a:extLst>
                <a:ext uri="{FF2B5EF4-FFF2-40B4-BE49-F238E27FC236}">
                  <a16:creationId xmlns:a16="http://schemas.microsoft.com/office/drawing/2014/main" id="{25A8FD43-08C3-104E-87FA-8413E21FC158}"/>
                </a:ext>
              </a:extLst>
            </p:cNvPr>
            <p:cNvGrpSpPr/>
            <p:nvPr/>
          </p:nvGrpSpPr>
          <p:grpSpPr>
            <a:xfrm>
              <a:off x="3439413" y="2518284"/>
              <a:ext cx="3067664" cy="3012371"/>
              <a:chOff x="1342103" y="2851963"/>
              <a:chExt cx="3067664" cy="3012371"/>
            </a:xfrm>
          </p:grpSpPr>
          <p:sp>
            <p:nvSpPr>
              <p:cNvPr id="158" name="Rectangle 157">
                <a:extLst>
                  <a:ext uri="{FF2B5EF4-FFF2-40B4-BE49-F238E27FC236}">
                    <a16:creationId xmlns:a16="http://schemas.microsoft.com/office/drawing/2014/main" id="{0C614988-E8B1-7448-A8A7-283DF8506209}"/>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159" name="Rectangle 158">
                <a:extLst>
                  <a:ext uri="{FF2B5EF4-FFF2-40B4-BE49-F238E27FC236}">
                    <a16:creationId xmlns:a16="http://schemas.microsoft.com/office/drawing/2014/main" id="{E355A9BF-C09E-6F40-BFA1-81A0828D740C}"/>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160" name="Rectangle 159">
                <a:extLst>
                  <a:ext uri="{FF2B5EF4-FFF2-40B4-BE49-F238E27FC236}">
                    <a16:creationId xmlns:a16="http://schemas.microsoft.com/office/drawing/2014/main" id="{722D76EB-0E08-E549-9005-426272BC02D9}"/>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161" name="Rectangle 160">
                <a:extLst>
                  <a:ext uri="{FF2B5EF4-FFF2-40B4-BE49-F238E27FC236}">
                    <a16:creationId xmlns:a16="http://schemas.microsoft.com/office/drawing/2014/main" id="{3F07CC9A-ACD2-774A-8861-43608C25885E}"/>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162" name="Group 161">
                <a:extLst>
                  <a:ext uri="{FF2B5EF4-FFF2-40B4-BE49-F238E27FC236}">
                    <a16:creationId xmlns:a16="http://schemas.microsoft.com/office/drawing/2014/main" id="{3E20D6B5-8F9C-F341-A065-9A5A8C7172B0}"/>
                  </a:ext>
                </a:extLst>
              </p:cNvPr>
              <p:cNvGrpSpPr/>
              <p:nvPr/>
            </p:nvGrpSpPr>
            <p:grpSpPr>
              <a:xfrm>
                <a:off x="2698950" y="3314700"/>
                <a:ext cx="353964" cy="774290"/>
                <a:chOff x="2698952" y="3325761"/>
                <a:chExt cx="353964" cy="774290"/>
              </a:xfrm>
            </p:grpSpPr>
            <p:cxnSp>
              <p:nvCxnSpPr>
                <p:cNvPr id="204" name="Straight Connector 203">
                  <a:extLst>
                    <a:ext uri="{FF2B5EF4-FFF2-40B4-BE49-F238E27FC236}">
                      <a16:creationId xmlns:a16="http://schemas.microsoft.com/office/drawing/2014/main" id="{C6E93CFC-17BC-9444-AA0E-E86A8862320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38F155D-AFA3-1E46-A33A-75C4C13B7C4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9B38C18-3FA3-7448-8408-63DAE11101C3}"/>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F5F7ADC-4EBF-9848-8780-13F88A47962B}"/>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63" name="Straight Connector 162">
                <a:extLst>
                  <a:ext uri="{FF2B5EF4-FFF2-40B4-BE49-F238E27FC236}">
                    <a16:creationId xmlns:a16="http://schemas.microsoft.com/office/drawing/2014/main" id="{E41B1AF9-D394-D548-B3DC-169C624AE94A}"/>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7F428D4-3E68-7F43-96CA-C79DA26AD720}"/>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6612826-3B8D-C041-A522-1CC70296EDC8}"/>
                  </a:ext>
                </a:extLst>
              </p:cNvPr>
              <p:cNvGrpSpPr/>
              <p:nvPr/>
            </p:nvGrpSpPr>
            <p:grpSpPr>
              <a:xfrm rot="5400000">
                <a:off x="3377379" y="3971003"/>
                <a:ext cx="353964" cy="774290"/>
                <a:chOff x="2851352" y="3478161"/>
                <a:chExt cx="353964" cy="774290"/>
              </a:xfrm>
            </p:grpSpPr>
            <p:cxnSp>
              <p:nvCxnSpPr>
                <p:cNvPr id="200" name="Straight Connector 199">
                  <a:extLst>
                    <a:ext uri="{FF2B5EF4-FFF2-40B4-BE49-F238E27FC236}">
                      <a16:creationId xmlns:a16="http://schemas.microsoft.com/office/drawing/2014/main" id="{26B0BC6C-1CF7-7C43-98A0-302768906398}"/>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AC22443-9C14-944D-BF42-F3AA9AD8E632}"/>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D305FDC-A8B8-3E42-9975-65A6A3176C0B}"/>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C095CE8A-609A-1142-850F-E2B62E55532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B26D927A-F89B-A049-9067-48B630532898}"/>
                  </a:ext>
                </a:extLst>
              </p:cNvPr>
              <p:cNvGrpSpPr/>
              <p:nvPr/>
            </p:nvGrpSpPr>
            <p:grpSpPr>
              <a:xfrm>
                <a:off x="1342103" y="3314700"/>
                <a:ext cx="353964" cy="774290"/>
                <a:chOff x="2698952" y="3325761"/>
                <a:chExt cx="353964" cy="774290"/>
              </a:xfrm>
            </p:grpSpPr>
            <p:cxnSp>
              <p:nvCxnSpPr>
                <p:cNvPr id="196" name="Straight Connector 195">
                  <a:extLst>
                    <a:ext uri="{FF2B5EF4-FFF2-40B4-BE49-F238E27FC236}">
                      <a16:creationId xmlns:a16="http://schemas.microsoft.com/office/drawing/2014/main" id="{7545DA20-B8AD-CC4B-917F-C1B35FD30F1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1FD43149-7A14-254E-9733-3D43DDCFC25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6F9280F-3C2D-554E-81FC-01CDB15A4BD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39594A4-E4E5-5745-821A-8F47053C3674}"/>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4795D35E-650E-8647-9EA2-50183B7F3FF2}"/>
                  </a:ext>
                </a:extLst>
              </p:cNvPr>
              <p:cNvGrpSpPr/>
              <p:nvPr/>
            </p:nvGrpSpPr>
            <p:grpSpPr>
              <a:xfrm>
                <a:off x="4055803" y="3314700"/>
                <a:ext cx="353964" cy="774290"/>
                <a:chOff x="2698952" y="3325761"/>
                <a:chExt cx="353964" cy="774290"/>
              </a:xfrm>
            </p:grpSpPr>
            <p:cxnSp>
              <p:nvCxnSpPr>
                <p:cNvPr id="192" name="Straight Connector 191">
                  <a:extLst>
                    <a:ext uri="{FF2B5EF4-FFF2-40B4-BE49-F238E27FC236}">
                      <a16:creationId xmlns:a16="http://schemas.microsoft.com/office/drawing/2014/main" id="{3C62F7C0-2EA2-F34D-8EB7-701F4D19900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497E285-D775-3641-A1F2-93F261BC08F5}"/>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D702E85-17D2-6747-895B-CE66C0AF7C64}"/>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033280D3-DCE4-F846-B9E0-CA4F4A3A2E1F}"/>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4B7D06F-7DD9-B043-B3F6-D9EEC135DAE5}"/>
                  </a:ext>
                </a:extLst>
              </p:cNvPr>
              <p:cNvGrpSpPr/>
              <p:nvPr/>
            </p:nvGrpSpPr>
            <p:grpSpPr>
              <a:xfrm rot="16200000">
                <a:off x="3377379" y="2641800"/>
                <a:ext cx="353964" cy="774290"/>
                <a:chOff x="2698952" y="3325761"/>
                <a:chExt cx="353964" cy="774290"/>
              </a:xfrm>
            </p:grpSpPr>
            <p:cxnSp>
              <p:nvCxnSpPr>
                <p:cNvPr id="188" name="Straight Connector 187">
                  <a:extLst>
                    <a:ext uri="{FF2B5EF4-FFF2-40B4-BE49-F238E27FC236}">
                      <a16:creationId xmlns:a16="http://schemas.microsoft.com/office/drawing/2014/main" id="{A925DC05-F8CB-9640-8094-6908A47AF21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E6E9F72-891E-B34D-9D2A-841EBC8E8C0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C3FB9A-0B0D-6940-AE5B-58B121C24FE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F6F8034F-5CEF-844E-B4EC-0E3AF3EC0A9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70D170C6-4006-5D43-A637-D84F05C128CA}"/>
                  </a:ext>
                </a:extLst>
              </p:cNvPr>
              <p:cNvGrpSpPr/>
              <p:nvPr/>
            </p:nvGrpSpPr>
            <p:grpSpPr>
              <a:xfrm rot="16200000">
                <a:off x="2024217" y="2908499"/>
                <a:ext cx="353962" cy="240891"/>
                <a:chOff x="2698953" y="3596148"/>
                <a:chExt cx="353962" cy="240891"/>
              </a:xfrm>
            </p:grpSpPr>
            <p:cxnSp>
              <p:nvCxnSpPr>
                <p:cNvPr id="186" name="Straight Connector 185">
                  <a:extLst>
                    <a:ext uri="{FF2B5EF4-FFF2-40B4-BE49-F238E27FC236}">
                      <a16:creationId xmlns:a16="http://schemas.microsoft.com/office/drawing/2014/main" id="{7C443294-411F-FE44-B17A-27CF7424B02C}"/>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E20DA252-320E-9440-A2DB-DEA91BB1D53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C5E2B7A6-A7A0-C249-A95C-767DEB51BD88}"/>
                  </a:ext>
                </a:extLst>
              </p:cNvPr>
              <p:cNvGrpSpPr/>
              <p:nvPr/>
            </p:nvGrpSpPr>
            <p:grpSpPr>
              <a:xfrm rot="5400000">
                <a:off x="3377379" y="5300207"/>
                <a:ext cx="353964" cy="774290"/>
                <a:chOff x="2698952" y="3325761"/>
                <a:chExt cx="353964" cy="774290"/>
              </a:xfrm>
            </p:grpSpPr>
            <p:cxnSp>
              <p:nvCxnSpPr>
                <p:cNvPr id="182" name="Straight Connector 181">
                  <a:extLst>
                    <a:ext uri="{FF2B5EF4-FFF2-40B4-BE49-F238E27FC236}">
                      <a16:creationId xmlns:a16="http://schemas.microsoft.com/office/drawing/2014/main" id="{F41A83FF-7891-4D4E-B33E-B1C152678762}"/>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94D53A8-0C60-054D-9B5B-A80F52DD4A3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0DAD9F3-395E-DE4F-883C-2EAF3A4B2DE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C110042-9767-0942-B809-69599AC47EA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3" name="Group 172">
                <a:extLst>
                  <a:ext uri="{FF2B5EF4-FFF2-40B4-BE49-F238E27FC236}">
                    <a16:creationId xmlns:a16="http://schemas.microsoft.com/office/drawing/2014/main" id="{AF16A12D-ED41-7043-83E9-727A92DB7B91}"/>
                  </a:ext>
                </a:extLst>
              </p:cNvPr>
              <p:cNvGrpSpPr/>
              <p:nvPr/>
            </p:nvGrpSpPr>
            <p:grpSpPr>
              <a:xfrm rot="5400000">
                <a:off x="1980582" y="5566907"/>
                <a:ext cx="353962" cy="240891"/>
                <a:chOff x="2698953" y="3596148"/>
                <a:chExt cx="353962" cy="240891"/>
              </a:xfrm>
            </p:grpSpPr>
            <p:cxnSp>
              <p:nvCxnSpPr>
                <p:cNvPr id="180" name="Straight Connector 179">
                  <a:extLst>
                    <a:ext uri="{FF2B5EF4-FFF2-40B4-BE49-F238E27FC236}">
                      <a16:creationId xmlns:a16="http://schemas.microsoft.com/office/drawing/2014/main" id="{DC0929DE-6083-604B-8B5B-3C4C05AB876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FADC475-DF6C-8A45-A46E-FF7B12F1095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23C2CBC6-F573-634C-93D7-71440B029E68}"/>
                  </a:ext>
                </a:extLst>
              </p:cNvPr>
              <p:cNvGrpSpPr/>
              <p:nvPr/>
            </p:nvGrpSpPr>
            <p:grpSpPr>
              <a:xfrm rot="5400000">
                <a:off x="1980581" y="4246753"/>
                <a:ext cx="353962" cy="240891"/>
                <a:chOff x="2698953" y="3596148"/>
                <a:chExt cx="353962" cy="240891"/>
              </a:xfrm>
            </p:grpSpPr>
            <p:cxnSp>
              <p:nvCxnSpPr>
                <p:cNvPr id="178" name="Straight Connector 177">
                  <a:extLst>
                    <a:ext uri="{FF2B5EF4-FFF2-40B4-BE49-F238E27FC236}">
                      <a16:creationId xmlns:a16="http://schemas.microsoft.com/office/drawing/2014/main" id="{BD3F758D-D2BC-9E42-A2D7-223071FF418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B599E7AB-F0E6-B34A-92A3-5B7CBC93253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03A3F272-AA30-7544-967E-B7340456BB4D}"/>
                  </a:ext>
                </a:extLst>
              </p:cNvPr>
              <p:cNvGrpSpPr/>
              <p:nvPr/>
            </p:nvGrpSpPr>
            <p:grpSpPr>
              <a:xfrm>
                <a:off x="4055804" y="4897693"/>
                <a:ext cx="353962" cy="240891"/>
                <a:chOff x="2698953" y="3596148"/>
                <a:chExt cx="353962" cy="240891"/>
              </a:xfrm>
            </p:grpSpPr>
            <p:cxnSp>
              <p:nvCxnSpPr>
                <p:cNvPr id="176" name="Straight Connector 175">
                  <a:extLst>
                    <a:ext uri="{FF2B5EF4-FFF2-40B4-BE49-F238E27FC236}">
                      <a16:creationId xmlns:a16="http://schemas.microsoft.com/office/drawing/2014/main" id="{276BB6B4-5542-4549-97D5-E7E6711DEC9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DB6BA48-6E19-3D44-AA57-36EB7413515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08" name="Group 207">
              <a:extLst>
                <a:ext uri="{FF2B5EF4-FFF2-40B4-BE49-F238E27FC236}">
                  <a16:creationId xmlns:a16="http://schemas.microsoft.com/office/drawing/2014/main" id="{40FB2F35-303A-D44C-811F-A9F7D8C917C7}"/>
                </a:ext>
              </a:extLst>
            </p:cNvPr>
            <p:cNvGrpSpPr/>
            <p:nvPr/>
          </p:nvGrpSpPr>
          <p:grpSpPr>
            <a:xfrm>
              <a:off x="732465" y="5176690"/>
              <a:ext cx="3067664" cy="3012371"/>
              <a:chOff x="1342103" y="2851963"/>
              <a:chExt cx="3067664" cy="3012371"/>
            </a:xfrm>
          </p:grpSpPr>
          <p:sp>
            <p:nvSpPr>
              <p:cNvPr id="209" name="Rectangle 208">
                <a:extLst>
                  <a:ext uri="{FF2B5EF4-FFF2-40B4-BE49-F238E27FC236}">
                    <a16:creationId xmlns:a16="http://schemas.microsoft.com/office/drawing/2014/main" id="{268A45CC-A03A-8C43-935E-D22FF1776649}"/>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10" name="Rectangle 209">
                <a:extLst>
                  <a:ext uri="{FF2B5EF4-FFF2-40B4-BE49-F238E27FC236}">
                    <a16:creationId xmlns:a16="http://schemas.microsoft.com/office/drawing/2014/main" id="{51DFC3C4-1152-B849-B5C0-E50EF742A29C}"/>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11" name="Rectangle 210">
                <a:extLst>
                  <a:ext uri="{FF2B5EF4-FFF2-40B4-BE49-F238E27FC236}">
                    <a16:creationId xmlns:a16="http://schemas.microsoft.com/office/drawing/2014/main" id="{A3DE179C-D58F-074A-8C6E-4F2687B73899}"/>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12" name="Rectangle 211">
                <a:extLst>
                  <a:ext uri="{FF2B5EF4-FFF2-40B4-BE49-F238E27FC236}">
                    <a16:creationId xmlns:a16="http://schemas.microsoft.com/office/drawing/2014/main" id="{26854A57-E2B7-2E41-9B90-8FAB8733B262}"/>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13" name="Group 212">
                <a:extLst>
                  <a:ext uri="{FF2B5EF4-FFF2-40B4-BE49-F238E27FC236}">
                    <a16:creationId xmlns:a16="http://schemas.microsoft.com/office/drawing/2014/main" id="{4891485C-1D82-424A-8DD1-0F9256B8E14D}"/>
                  </a:ext>
                </a:extLst>
              </p:cNvPr>
              <p:cNvGrpSpPr/>
              <p:nvPr/>
            </p:nvGrpSpPr>
            <p:grpSpPr>
              <a:xfrm>
                <a:off x="2698950" y="3314700"/>
                <a:ext cx="353964" cy="774290"/>
                <a:chOff x="2698952" y="3325761"/>
                <a:chExt cx="353964" cy="774290"/>
              </a:xfrm>
            </p:grpSpPr>
            <p:cxnSp>
              <p:nvCxnSpPr>
                <p:cNvPr id="255" name="Straight Connector 254">
                  <a:extLst>
                    <a:ext uri="{FF2B5EF4-FFF2-40B4-BE49-F238E27FC236}">
                      <a16:creationId xmlns:a16="http://schemas.microsoft.com/office/drawing/2014/main" id="{49B8DECE-D51A-4C4B-868D-D9907099EDC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FEF93A2-766E-4B44-8978-59703A626D4F}"/>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32B3E30E-119E-A042-AB94-452B58F616E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7995C87-4140-F443-86B7-A016A5676E2C}"/>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14" name="Straight Connector 213">
                <a:extLst>
                  <a:ext uri="{FF2B5EF4-FFF2-40B4-BE49-F238E27FC236}">
                    <a16:creationId xmlns:a16="http://schemas.microsoft.com/office/drawing/2014/main" id="{28438DBC-6349-C648-A186-29F9A79F239D}"/>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A6138BB-1EB3-BF4D-8BEB-E562F3466A66}"/>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F96AF1F-00D0-F543-A2C8-8A1885F48FD6}"/>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F26F7CE3-5B65-A84D-990A-DE7EAA1503C4}"/>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18" name="Group 217">
                <a:extLst>
                  <a:ext uri="{FF2B5EF4-FFF2-40B4-BE49-F238E27FC236}">
                    <a16:creationId xmlns:a16="http://schemas.microsoft.com/office/drawing/2014/main" id="{BA32429F-DBF4-1743-8E70-5715BE21A55A}"/>
                  </a:ext>
                </a:extLst>
              </p:cNvPr>
              <p:cNvGrpSpPr/>
              <p:nvPr/>
            </p:nvGrpSpPr>
            <p:grpSpPr>
              <a:xfrm rot="5400000">
                <a:off x="3377379" y="3971003"/>
                <a:ext cx="353964" cy="774290"/>
                <a:chOff x="2851352" y="3478161"/>
                <a:chExt cx="353964" cy="774290"/>
              </a:xfrm>
            </p:grpSpPr>
            <p:cxnSp>
              <p:nvCxnSpPr>
                <p:cNvPr id="251" name="Straight Connector 250">
                  <a:extLst>
                    <a:ext uri="{FF2B5EF4-FFF2-40B4-BE49-F238E27FC236}">
                      <a16:creationId xmlns:a16="http://schemas.microsoft.com/office/drawing/2014/main" id="{FF0B6228-E0AD-8D4E-B559-748F42D9CF66}"/>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00F7BD64-FFBF-B34D-8CAC-441B806B619F}"/>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3BC7FF92-2D08-E143-889C-C30240B71DC5}"/>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C5F7E579-E64C-D44E-A284-82B076E364F6}"/>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399B1768-3723-E743-AC71-87FDA2697181}"/>
                  </a:ext>
                </a:extLst>
              </p:cNvPr>
              <p:cNvGrpSpPr/>
              <p:nvPr/>
            </p:nvGrpSpPr>
            <p:grpSpPr>
              <a:xfrm>
                <a:off x="1342103" y="3314700"/>
                <a:ext cx="353964" cy="774290"/>
                <a:chOff x="2698952" y="3325761"/>
                <a:chExt cx="353964" cy="774290"/>
              </a:xfrm>
            </p:grpSpPr>
            <p:cxnSp>
              <p:nvCxnSpPr>
                <p:cNvPr id="247" name="Straight Connector 246">
                  <a:extLst>
                    <a:ext uri="{FF2B5EF4-FFF2-40B4-BE49-F238E27FC236}">
                      <a16:creationId xmlns:a16="http://schemas.microsoft.com/office/drawing/2014/main" id="{76F026B5-9435-914F-AFEB-E42F82C38171}"/>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928A3D26-E270-C54D-A427-D701264C09C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C34FFC7-98E9-A94B-828E-DB3C55FADD38}"/>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BC8FD00-4CCC-8C41-980E-ACF589576177}"/>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6B18F3E7-E104-3C44-8DC6-136CB1555CE9}"/>
                  </a:ext>
                </a:extLst>
              </p:cNvPr>
              <p:cNvGrpSpPr/>
              <p:nvPr/>
            </p:nvGrpSpPr>
            <p:grpSpPr>
              <a:xfrm>
                <a:off x="4055803" y="3314700"/>
                <a:ext cx="353964" cy="774290"/>
                <a:chOff x="2698952" y="3325761"/>
                <a:chExt cx="353964" cy="774290"/>
              </a:xfrm>
            </p:grpSpPr>
            <p:cxnSp>
              <p:nvCxnSpPr>
                <p:cNvPr id="243" name="Straight Connector 242">
                  <a:extLst>
                    <a:ext uri="{FF2B5EF4-FFF2-40B4-BE49-F238E27FC236}">
                      <a16:creationId xmlns:a16="http://schemas.microsoft.com/office/drawing/2014/main" id="{22C27B35-885C-B846-9347-B5D11ADB205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527494C-A25E-B149-9C61-2E2055640EC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43857C7-0315-8946-BC44-67B8521DA4F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671F0D0-BA7F-D642-9C71-26D6A1C47BE8}"/>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C64C893A-46A2-8B4A-865D-B6F059B40BA4}"/>
                  </a:ext>
                </a:extLst>
              </p:cNvPr>
              <p:cNvGrpSpPr/>
              <p:nvPr/>
            </p:nvGrpSpPr>
            <p:grpSpPr>
              <a:xfrm rot="16200000">
                <a:off x="3377379" y="2641800"/>
                <a:ext cx="353964" cy="774290"/>
                <a:chOff x="2698952" y="3325761"/>
                <a:chExt cx="353964" cy="774290"/>
              </a:xfrm>
            </p:grpSpPr>
            <p:cxnSp>
              <p:nvCxnSpPr>
                <p:cNvPr id="239" name="Straight Connector 238">
                  <a:extLst>
                    <a:ext uri="{FF2B5EF4-FFF2-40B4-BE49-F238E27FC236}">
                      <a16:creationId xmlns:a16="http://schemas.microsoft.com/office/drawing/2014/main" id="{B0BE533C-258D-3346-9A35-B38EC975117E}"/>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348B3E05-9FB4-AC46-B98E-D81844F95BAD}"/>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B696E0B2-BD7B-C249-9FC9-7FFBBBAFB37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43FFB8EC-4A36-C643-9E03-2E3F03141D1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3" name="Group 222">
                <a:extLst>
                  <a:ext uri="{FF2B5EF4-FFF2-40B4-BE49-F238E27FC236}">
                    <a16:creationId xmlns:a16="http://schemas.microsoft.com/office/drawing/2014/main" id="{5B38E571-103C-F546-965E-DE0A4B65434F}"/>
                  </a:ext>
                </a:extLst>
              </p:cNvPr>
              <p:cNvGrpSpPr/>
              <p:nvPr/>
            </p:nvGrpSpPr>
            <p:grpSpPr>
              <a:xfrm rot="5400000">
                <a:off x="3377379" y="5300207"/>
                <a:ext cx="353964" cy="774290"/>
                <a:chOff x="2698952" y="3325761"/>
                <a:chExt cx="353964" cy="774290"/>
              </a:xfrm>
            </p:grpSpPr>
            <p:cxnSp>
              <p:nvCxnSpPr>
                <p:cNvPr id="233" name="Straight Connector 232">
                  <a:extLst>
                    <a:ext uri="{FF2B5EF4-FFF2-40B4-BE49-F238E27FC236}">
                      <a16:creationId xmlns:a16="http://schemas.microsoft.com/office/drawing/2014/main" id="{3E9559EE-D5A8-AD44-BF6D-7C36043FD5B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A75FC8C-DE6A-1143-8FE9-B2590F2AA678}"/>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818D2B8-608E-FA4C-8418-6BB1789AF39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D8BA0828-3734-334D-919A-34F3E2F59E61}"/>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2F19DE97-D01D-8B48-B932-74CBF240C1DD}"/>
                  </a:ext>
                </a:extLst>
              </p:cNvPr>
              <p:cNvGrpSpPr/>
              <p:nvPr/>
            </p:nvGrpSpPr>
            <p:grpSpPr>
              <a:xfrm rot="5400000">
                <a:off x="1980582" y="5566907"/>
                <a:ext cx="353962" cy="240891"/>
                <a:chOff x="2698953" y="3596148"/>
                <a:chExt cx="353962" cy="240891"/>
              </a:xfrm>
            </p:grpSpPr>
            <p:cxnSp>
              <p:nvCxnSpPr>
                <p:cNvPr id="231" name="Straight Connector 230">
                  <a:extLst>
                    <a:ext uri="{FF2B5EF4-FFF2-40B4-BE49-F238E27FC236}">
                      <a16:creationId xmlns:a16="http://schemas.microsoft.com/office/drawing/2014/main" id="{A4CAA5C9-C9B3-074B-8778-D0254842D3E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793FF21-5D6F-B14E-A8C6-24E7CCDB987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621B8A59-E7A3-794D-98CD-A2FB258422F1}"/>
                  </a:ext>
                </a:extLst>
              </p:cNvPr>
              <p:cNvGrpSpPr/>
              <p:nvPr/>
            </p:nvGrpSpPr>
            <p:grpSpPr>
              <a:xfrm rot="5400000">
                <a:off x="1980581" y="4246753"/>
                <a:ext cx="353962" cy="240891"/>
                <a:chOff x="2698953" y="3596148"/>
                <a:chExt cx="353962" cy="240891"/>
              </a:xfrm>
            </p:grpSpPr>
            <p:cxnSp>
              <p:nvCxnSpPr>
                <p:cNvPr id="229" name="Straight Connector 228">
                  <a:extLst>
                    <a:ext uri="{FF2B5EF4-FFF2-40B4-BE49-F238E27FC236}">
                      <a16:creationId xmlns:a16="http://schemas.microsoft.com/office/drawing/2014/main" id="{B6C0AEEB-5831-6543-B690-B8AB8331F9B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614C40F-8845-034A-93FA-C5B11D599B0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6" name="Group 225">
                <a:extLst>
                  <a:ext uri="{FF2B5EF4-FFF2-40B4-BE49-F238E27FC236}">
                    <a16:creationId xmlns:a16="http://schemas.microsoft.com/office/drawing/2014/main" id="{4662BFF8-C0CE-414D-A6CE-2877B90D9A88}"/>
                  </a:ext>
                </a:extLst>
              </p:cNvPr>
              <p:cNvGrpSpPr/>
              <p:nvPr/>
            </p:nvGrpSpPr>
            <p:grpSpPr>
              <a:xfrm>
                <a:off x="4055804" y="4897693"/>
                <a:ext cx="353962" cy="240891"/>
                <a:chOff x="2698953" y="3596148"/>
                <a:chExt cx="353962" cy="240891"/>
              </a:xfrm>
            </p:grpSpPr>
            <p:cxnSp>
              <p:nvCxnSpPr>
                <p:cNvPr id="227" name="Straight Connector 226">
                  <a:extLst>
                    <a:ext uri="{FF2B5EF4-FFF2-40B4-BE49-F238E27FC236}">
                      <a16:creationId xmlns:a16="http://schemas.microsoft.com/office/drawing/2014/main" id="{9CD08DEE-1CF1-8B40-A5AD-3D307EECFC8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B7444779-1225-6943-9DDB-CE57761A538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59" name="Group 258">
              <a:extLst>
                <a:ext uri="{FF2B5EF4-FFF2-40B4-BE49-F238E27FC236}">
                  <a16:creationId xmlns:a16="http://schemas.microsoft.com/office/drawing/2014/main" id="{04BE0789-0D8C-6E40-B198-E0965FF87D35}"/>
                </a:ext>
              </a:extLst>
            </p:cNvPr>
            <p:cNvGrpSpPr/>
            <p:nvPr/>
          </p:nvGrpSpPr>
          <p:grpSpPr>
            <a:xfrm>
              <a:off x="3439413" y="5176688"/>
              <a:ext cx="3067664" cy="3012371"/>
              <a:chOff x="1342103" y="2851963"/>
              <a:chExt cx="3067664" cy="3012371"/>
            </a:xfrm>
          </p:grpSpPr>
          <p:sp>
            <p:nvSpPr>
              <p:cNvPr id="260" name="Rectangle 259">
                <a:extLst>
                  <a:ext uri="{FF2B5EF4-FFF2-40B4-BE49-F238E27FC236}">
                    <a16:creationId xmlns:a16="http://schemas.microsoft.com/office/drawing/2014/main" id="{B7FF1D52-8741-0747-97E5-4C0B4DE7B5CE}"/>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61" name="Rectangle 260">
                <a:extLst>
                  <a:ext uri="{FF2B5EF4-FFF2-40B4-BE49-F238E27FC236}">
                    <a16:creationId xmlns:a16="http://schemas.microsoft.com/office/drawing/2014/main" id="{7479A467-D4C3-FD49-BEC9-AE96F01BFC0F}"/>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62" name="Rectangle 261">
                <a:extLst>
                  <a:ext uri="{FF2B5EF4-FFF2-40B4-BE49-F238E27FC236}">
                    <a16:creationId xmlns:a16="http://schemas.microsoft.com/office/drawing/2014/main" id="{07708A33-6891-9648-8FA5-E9701D5E9260}"/>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63" name="Rectangle 262">
                <a:extLst>
                  <a:ext uri="{FF2B5EF4-FFF2-40B4-BE49-F238E27FC236}">
                    <a16:creationId xmlns:a16="http://schemas.microsoft.com/office/drawing/2014/main" id="{BCC143C0-1B29-7740-A544-D52373939BE5}"/>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64" name="Group 263">
                <a:extLst>
                  <a:ext uri="{FF2B5EF4-FFF2-40B4-BE49-F238E27FC236}">
                    <a16:creationId xmlns:a16="http://schemas.microsoft.com/office/drawing/2014/main" id="{4A1A3320-E545-2841-98CD-7779F9D3DFD4}"/>
                  </a:ext>
                </a:extLst>
              </p:cNvPr>
              <p:cNvGrpSpPr/>
              <p:nvPr/>
            </p:nvGrpSpPr>
            <p:grpSpPr>
              <a:xfrm>
                <a:off x="2698950" y="3314700"/>
                <a:ext cx="353964" cy="774290"/>
                <a:chOff x="2698952" y="3325761"/>
                <a:chExt cx="353964" cy="774290"/>
              </a:xfrm>
            </p:grpSpPr>
            <p:cxnSp>
              <p:nvCxnSpPr>
                <p:cNvPr id="304" name="Straight Connector 303">
                  <a:extLst>
                    <a:ext uri="{FF2B5EF4-FFF2-40B4-BE49-F238E27FC236}">
                      <a16:creationId xmlns:a16="http://schemas.microsoft.com/office/drawing/2014/main" id="{1289805A-281A-9C45-9A68-A6421DE63925}"/>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61E0396D-8406-0040-A3D0-1B6F10A98321}"/>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5947504D-9D2B-134E-9ADC-7F7CF1176AA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86EAEFE0-2D55-024A-8135-73F6C904E2AE}"/>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65" name="Straight Connector 264">
                <a:extLst>
                  <a:ext uri="{FF2B5EF4-FFF2-40B4-BE49-F238E27FC236}">
                    <a16:creationId xmlns:a16="http://schemas.microsoft.com/office/drawing/2014/main" id="{EA2C18BE-9E0F-5C40-B5BA-7EACC56B474C}"/>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F2202B0-C877-624C-9A49-75E8B90E2A73}"/>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2705C876-FAB2-EC48-93B9-B3F139EE4B62}"/>
                  </a:ext>
                </a:extLst>
              </p:cNvPr>
              <p:cNvGrpSpPr/>
              <p:nvPr/>
            </p:nvGrpSpPr>
            <p:grpSpPr>
              <a:xfrm rot="5400000">
                <a:off x="3377379" y="3971003"/>
                <a:ext cx="353964" cy="774290"/>
                <a:chOff x="2851352" y="3478161"/>
                <a:chExt cx="353964" cy="774290"/>
              </a:xfrm>
            </p:grpSpPr>
            <p:cxnSp>
              <p:nvCxnSpPr>
                <p:cNvPr id="300" name="Straight Connector 299">
                  <a:extLst>
                    <a:ext uri="{FF2B5EF4-FFF2-40B4-BE49-F238E27FC236}">
                      <a16:creationId xmlns:a16="http://schemas.microsoft.com/office/drawing/2014/main" id="{D3ACD307-EEC8-7746-A36E-FB79FECF2424}"/>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CDCA542-FA07-FB47-8C45-F8CED7493EA0}"/>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8CCD9A6-0DA2-7C4A-B64F-4A802BC8E2AC}"/>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BCCC35A-DFED-5C49-B239-6C04949B8B0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8" name="Group 267">
                <a:extLst>
                  <a:ext uri="{FF2B5EF4-FFF2-40B4-BE49-F238E27FC236}">
                    <a16:creationId xmlns:a16="http://schemas.microsoft.com/office/drawing/2014/main" id="{77A4A435-7283-8841-B5D0-491A301FBCF4}"/>
                  </a:ext>
                </a:extLst>
              </p:cNvPr>
              <p:cNvGrpSpPr/>
              <p:nvPr/>
            </p:nvGrpSpPr>
            <p:grpSpPr>
              <a:xfrm>
                <a:off x="1342103" y="3314700"/>
                <a:ext cx="353964" cy="774290"/>
                <a:chOff x="2698952" y="3325761"/>
                <a:chExt cx="353964" cy="774290"/>
              </a:xfrm>
            </p:grpSpPr>
            <p:cxnSp>
              <p:nvCxnSpPr>
                <p:cNvPr id="296" name="Straight Connector 295">
                  <a:extLst>
                    <a:ext uri="{FF2B5EF4-FFF2-40B4-BE49-F238E27FC236}">
                      <a16:creationId xmlns:a16="http://schemas.microsoft.com/office/drawing/2014/main" id="{81ADF9FA-78A3-4A42-A00B-FB21E23C541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B35B715-4991-B249-B4FD-EA34DCDA65B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1EC5E0B6-707A-A34C-A1D6-B5346D87356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850816B-40B4-8C4D-A66D-1B3D409E4BE6}"/>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9" name="Group 268">
                <a:extLst>
                  <a:ext uri="{FF2B5EF4-FFF2-40B4-BE49-F238E27FC236}">
                    <a16:creationId xmlns:a16="http://schemas.microsoft.com/office/drawing/2014/main" id="{C0372200-9301-0441-BD82-2704A07D059F}"/>
                  </a:ext>
                </a:extLst>
              </p:cNvPr>
              <p:cNvGrpSpPr/>
              <p:nvPr/>
            </p:nvGrpSpPr>
            <p:grpSpPr>
              <a:xfrm>
                <a:off x="4055803" y="3314700"/>
                <a:ext cx="353964" cy="774290"/>
                <a:chOff x="2698952" y="3325761"/>
                <a:chExt cx="353964" cy="774290"/>
              </a:xfrm>
            </p:grpSpPr>
            <p:cxnSp>
              <p:nvCxnSpPr>
                <p:cNvPr id="292" name="Straight Connector 291">
                  <a:extLst>
                    <a:ext uri="{FF2B5EF4-FFF2-40B4-BE49-F238E27FC236}">
                      <a16:creationId xmlns:a16="http://schemas.microsoft.com/office/drawing/2014/main" id="{6E90AC26-9D9B-114A-AD32-2B938C2A8AF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8B27F123-EFFE-6440-A518-CB04FB4167A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79E75111-1793-6043-B823-5636D833EA4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268FBEC-E90A-994F-A5A2-3C702EE39D49}"/>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0" name="Group 269">
                <a:extLst>
                  <a:ext uri="{FF2B5EF4-FFF2-40B4-BE49-F238E27FC236}">
                    <a16:creationId xmlns:a16="http://schemas.microsoft.com/office/drawing/2014/main" id="{B971A494-2AB2-AC4F-B245-49A7DF491C00}"/>
                  </a:ext>
                </a:extLst>
              </p:cNvPr>
              <p:cNvGrpSpPr/>
              <p:nvPr/>
            </p:nvGrpSpPr>
            <p:grpSpPr>
              <a:xfrm rot="16200000">
                <a:off x="3377379" y="2641800"/>
                <a:ext cx="353964" cy="774290"/>
                <a:chOff x="2698952" y="3325761"/>
                <a:chExt cx="353964" cy="774290"/>
              </a:xfrm>
            </p:grpSpPr>
            <p:cxnSp>
              <p:nvCxnSpPr>
                <p:cNvPr id="288" name="Straight Connector 287">
                  <a:extLst>
                    <a:ext uri="{FF2B5EF4-FFF2-40B4-BE49-F238E27FC236}">
                      <a16:creationId xmlns:a16="http://schemas.microsoft.com/office/drawing/2014/main" id="{B1CD92CF-A7B7-F748-815A-92FD32C496E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5E53700D-7356-1244-B597-CFF92FFFB9D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B4EBEBD-5852-8B43-833E-F60DA924E7D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2" name="Group 271">
                <a:extLst>
                  <a:ext uri="{FF2B5EF4-FFF2-40B4-BE49-F238E27FC236}">
                    <a16:creationId xmlns:a16="http://schemas.microsoft.com/office/drawing/2014/main" id="{FC68900B-6D24-CC4E-B1F3-9D05752D7EE6}"/>
                  </a:ext>
                </a:extLst>
              </p:cNvPr>
              <p:cNvGrpSpPr/>
              <p:nvPr/>
            </p:nvGrpSpPr>
            <p:grpSpPr>
              <a:xfrm rot="5400000">
                <a:off x="3377379" y="5300207"/>
                <a:ext cx="353964" cy="774290"/>
                <a:chOff x="2698952" y="3325761"/>
                <a:chExt cx="353964" cy="774290"/>
              </a:xfrm>
            </p:grpSpPr>
            <p:cxnSp>
              <p:nvCxnSpPr>
                <p:cNvPr id="282" name="Straight Connector 281">
                  <a:extLst>
                    <a:ext uri="{FF2B5EF4-FFF2-40B4-BE49-F238E27FC236}">
                      <a16:creationId xmlns:a16="http://schemas.microsoft.com/office/drawing/2014/main" id="{C602EEF0-2A2B-4E42-9882-80131B3084E4}"/>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8776935-1CA8-2945-BA13-9421AABAB0B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87FD4319-3F2C-3645-8982-34C81EA3410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FB07F126-8A4A-5E4D-B385-A57E01C7F033}"/>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3" name="Group 272">
                <a:extLst>
                  <a:ext uri="{FF2B5EF4-FFF2-40B4-BE49-F238E27FC236}">
                    <a16:creationId xmlns:a16="http://schemas.microsoft.com/office/drawing/2014/main" id="{F84E3414-7544-DE42-898E-790D4D8BA847}"/>
                  </a:ext>
                </a:extLst>
              </p:cNvPr>
              <p:cNvGrpSpPr/>
              <p:nvPr/>
            </p:nvGrpSpPr>
            <p:grpSpPr>
              <a:xfrm rot="5400000">
                <a:off x="1980582" y="5566907"/>
                <a:ext cx="353962" cy="240891"/>
                <a:chOff x="2698953" y="3596148"/>
                <a:chExt cx="353962" cy="240891"/>
              </a:xfrm>
            </p:grpSpPr>
            <p:cxnSp>
              <p:nvCxnSpPr>
                <p:cNvPr id="280" name="Straight Connector 279">
                  <a:extLst>
                    <a:ext uri="{FF2B5EF4-FFF2-40B4-BE49-F238E27FC236}">
                      <a16:creationId xmlns:a16="http://schemas.microsoft.com/office/drawing/2014/main" id="{EA44A64D-2E38-304D-A663-D3774EF95731}"/>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3D6C19C4-1201-F446-88F7-FD46CA79504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4" name="Group 273">
                <a:extLst>
                  <a:ext uri="{FF2B5EF4-FFF2-40B4-BE49-F238E27FC236}">
                    <a16:creationId xmlns:a16="http://schemas.microsoft.com/office/drawing/2014/main" id="{F48E8FFB-3E97-EE49-9F0B-4393A0F50DC8}"/>
                  </a:ext>
                </a:extLst>
              </p:cNvPr>
              <p:cNvGrpSpPr/>
              <p:nvPr/>
            </p:nvGrpSpPr>
            <p:grpSpPr>
              <a:xfrm rot="5400000">
                <a:off x="1980581" y="4246753"/>
                <a:ext cx="353962" cy="240891"/>
                <a:chOff x="2698953" y="3596148"/>
                <a:chExt cx="353962" cy="240891"/>
              </a:xfrm>
            </p:grpSpPr>
            <p:cxnSp>
              <p:nvCxnSpPr>
                <p:cNvPr id="278" name="Straight Connector 277">
                  <a:extLst>
                    <a:ext uri="{FF2B5EF4-FFF2-40B4-BE49-F238E27FC236}">
                      <a16:creationId xmlns:a16="http://schemas.microsoft.com/office/drawing/2014/main" id="{ED07F1DA-7758-864B-ABD6-F16845673013}"/>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711B1F55-19E3-4C48-9416-19D82399628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0EECF8D2-3BBA-6F4D-A41F-BF73999AA879}"/>
                  </a:ext>
                </a:extLst>
              </p:cNvPr>
              <p:cNvGrpSpPr/>
              <p:nvPr/>
            </p:nvGrpSpPr>
            <p:grpSpPr>
              <a:xfrm>
                <a:off x="4055804" y="4897693"/>
                <a:ext cx="353962" cy="240891"/>
                <a:chOff x="2698953" y="3596148"/>
                <a:chExt cx="353962" cy="240891"/>
              </a:xfrm>
            </p:grpSpPr>
            <p:cxnSp>
              <p:nvCxnSpPr>
                <p:cNvPr id="276" name="Straight Connector 275">
                  <a:extLst>
                    <a:ext uri="{FF2B5EF4-FFF2-40B4-BE49-F238E27FC236}">
                      <a16:creationId xmlns:a16="http://schemas.microsoft.com/office/drawing/2014/main" id="{CE07330C-AC22-0C4D-B3B6-329CDC09D05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7A3C59E1-2415-6C43-A30C-EB7E4674088F}"/>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sp>
        <p:nvSpPr>
          <p:cNvPr id="744" name="Right Arrow 743">
            <a:extLst>
              <a:ext uri="{FF2B5EF4-FFF2-40B4-BE49-F238E27FC236}">
                <a16:creationId xmlns:a16="http://schemas.microsoft.com/office/drawing/2014/main" id="{CDE70152-D335-6844-96B7-F1792512A27A}"/>
              </a:ext>
            </a:extLst>
          </p:cNvPr>
          <p:cNvSpPr/>
          <p:nvPr/>
        </p:nvSpPr>
        <p:spPr>
          <a:xfrm>
            <a:off x="5312783" y="3584067"/>
            <a:ext cx="2010032" cy="914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9" name="Group 448">
            <a:extLst>
              <a:ext uri="{FF2B5EF4-FFF2-40B4-BE49-F238E27FC236}">
                <a16:creationId xmlns:a16="http://schemas.microsoft.com/office/drawing/2014/main" id="{559EA7EC-350F-724F-B588-AA064B219782}"/>
              </a:ext>
            </a:extLst>
          </p:cNvPr>
          <p:cNvGrpSpPr/>
          <p:nvPr/>
        </p:nvGrpSpPr>
        <p:grpSpPr>
          <a:xfrm>
            <a:off x="7682767" y="3127486"/>
            <a:ext cx="3890766" cy="1830232"/>
            <a:chOff x="7670067" y="3493532"/>
            <a:chExt cx="3890766" cy="1830232"/>
          </a:xfrm>
        </p:grpSpPr>
        <p:sp>
          <p:nvSpPr>
            <p:cNvPr id="3" name="Cube 2">
              <a:extLst>
                <a:ext uri="{FF2B5EF4-FFF2-40B4-BE49-F238E27FC236}">
                  <a16:creationId xmlns:a16="http://schemas.microsoft.com/office/drawing/2014/main" id="{1BFEDC37-C4E1-6840-9C69-78A0176CA524}"/>
                </a:ext>
              </a:extLst>
            </p:cNvPr>
            <p:cNvSpPr/>
            <p:nvPr/>
          </p:nvSpPr>
          <p:spPr>
            <a:xfrm>
              <a:off x="7670067" y="4591671"/>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38" name="Cube 237">
              <a:extLst>
                <a:ext uri="{FF2B5EF4-FFF2-40B4-BE49-F238E27FC236}">
                  <a16:creationId xmlns:a16="http://schemas.microsoft.com/office/drawing/2014/main" id="{43403951-FC81-9A44-88A6-6A80DD1A3500}"/>
                </a:ext>
              </a:extLst>
            </p:cNvPr>
            <p:cNvSpPr/>
            <p:nvPr/>
          </p:nvSpPr>
          <p:spPr>
            <a:xfrm>
              <a:off x="9284028" y="4591671"/>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cxnSp>
          <p:nvCxnSpPr>
            <p:cNvPr id="366" name="Straight Connector 365">
              <a:extLst>
                <a:ext uri="{FF2B5EF4-FFF2-40B4-BE49-F238E27FC236}">
                  <a16:creationId xmlns:a16="http://schemas.microsoft.com/office/drawing/2014/main" id="{F4F7756D-F9C9-6246-86F3-99DA54F1928E}"/>
                </a:ext>
              </a:extLst>
            </p:cNvPr>
            <p:cNvCxnSpPr/>
            <p:nvPr/>
          </p:nvCxnSpPr>
          <p:spPr>
            <a:xfrm rot="5400000" flipH="1">
              <a:off x="10094281" y="4874109"/>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9823E4C7-8C7F-C543-AE7D-AEBDA889B824}"/>
                </a:ext>
              </a:extLst>
            </p:cNvPr>
            <p:cNvCxnSpPr/>
            <p:nvPr/>
          </p:nvCxnSpPr>
          <p:spPr>
            <a:xfrm rot="5400000" flipH="1">
              <a:off x="9899694" y="4874108"/>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0051880A-A046-C142-B9F1-704BB6A706BD}"/>
                </a:ext>
              </a:extLst>
            </p:cNvPr>
            <p:cNvCxnSpPr/>
            <p:nvPr/>
          </p:nvCxnSpPr>
          <p:spPr>
            <a:xfrm rot="5400000" flipH="1">
              <a:off x="9726334" y="4874108"/>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7C7525B7-2076-DC4D-900B-4DFC1183E0A7}"/>
                </a:ext>
              </a:extLst>
            </p:cNvPr>
            <p:cNvCxnSpPr/>
            <p:nvPr/>
          </p:nvCxnSpPr>
          <p:spPr>
            <a:xfrm rot="5400000" flipH="1">
              <a:off x="9537055" y="4874107"/>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8DF670F8-D5D3-8545-AC07-836717A027F2}"/>
                </a:ext>
              </a:extLst>
            </p:cNvPr>
            <p:cNvCxnSpPr/>
            <p:nvPr/>
          </p:nvCxnSpPr>
          <p:spPr>
            <a:xfrm rot="5400000" flipH="1">
              <a:off x="10195881" y="4787982"/>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3E728E85-EB5A-CC42-B966-8C14FEA8EDE3}"/>
                </a:ext>
              </a:extLst>
            </p:cNvPr>
            <p:cNvCxnSpPr/>
            <p:nvPr/>
          </p:nvCxnSpPr>
          <p:spPr>
            <a:xfrm rot="5400000" flipH="1">
              <a:off x="10001294" y="478798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DA9B7E5C-E8B2-4F40-A1EB-04709CEDE3C1}"/>
                </a:ext>
              </a:extLst>
            </p:cNvPr>
            <p:cNvCxnSpPr/>
            <p:nvPr/>
          </p:nvCxnSpPr>
          <p:spPr>
            <a:xfrm rot="5400000" flipH="1">
              <a:off x="9827934" y="478798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276C64AB-79D5-4F42-B26A-F58BE3F91043}"/>
                </a:ext>
              </a:extLst>
            </p:cNvPr>
            <p:cNvCxnSpPr/>
            <p:nvPr/>
          </p:nvCxnSpPr>
          <p:spPr>
            <a:xfrm rot="5400000" flipH="1">
              <a:off x="9638655" y="4787980"/>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1B0F6E53-543D-8B45-9643-3F7EE140EB19}"/>
                </a:ext>
              </a:extLst>
            </p:cNvPr>
            <p:cNvCxnSpPr/>
            <p:nvPr/>
          </p:nvCxnSpPr>
          <p:spPr>
            <a:xfrm rot="5400000" flipH="1">
              <a:off x="8452081" y="4914652"/>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676364FC-BA12-3049-A5CD-691C69013F0F}"/>
                </a:ext>
              </a:extLst>
            </p:cNvPr>
            <p:cNvCxnSpPr/>
            <p:nvPr/>
          </p:nvCxnSpPr>
          <p:spPr>
            <a:xfrm rot="5400000" flipH="1">
              <a:off x="8257494" y="491465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B1022702-34DC-5349-9A70-21E292E06DE2}"/>
                </a:ext>
              </a:extLst>
            </p:cNvPr>
            <p:cNvCxnSpPr/>
            <p:nvPr/>
          </p:nvCxnSpPr>
          <p:spPr>
            <a:xfrm rot="5400000" flipH="1">
              <a:off x="8084134" y="491465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285AC67B-19FF-224B-9E18-75C68D6D5F53}"/>
                </a:ext>
              </a:extLst>
            </p:cNvPr>
            <p:cNvCxnSpPr/>
            <p:nvPr/>
          </p:nvCxnSpPr>
          <p:spPr>
            <a:xfrm rot="5400000" flipH="1">
              <a:off x="7894855" y="4914650"/>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A3222088-E698-FA43-AA49-1A5975055A89}"/>
                </a:ext>
              </a:extLst>
            </p:cNvPr>
            <p:cNvCxnSpPr/>
            <p:nvPr/>
          </p:nvCxnSpPr>
          <p:spPr>
            <a:xfrm rot="5400000" flipH="1">
              <a:off x="8553681" y="4828525"/>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1EEE68E8-6A40-4E4A-848D-1F826CFF4FD9}"/>
                </a:ext>
              </a:extLst>
            </p:cNvPr>
            <p:cNvCxnSpPr/>
            <p:nvPr/>
          </p:nvCxnSpPr>
          <p:spPr>
            <a:xfrm rot="5400000" flipH="1">
              <a:off x="8359094" y="4828524"/>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05597705-D918-1648-A4B7-6288C1CA6963}"/>
                </a:ext>
              </a:extLst>
            </p:cNvPr>
            <p:cNvCxnSpPr/>
            <p:nvPr/>
          </p:nvCxnSpPr>
          <p:spPr>
            <a:xfrm rot="5400000" flipH="1">
              <a:off x="8185734" y="4828524"/>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D1C83CFB-928A-4B4B-B020-99AB7BCF2AF0}"/>
                </a:ext>
              </a:extLst>
            </p:cNvPr>
            <p:cNvCxnSpPr/>
            <p:nvPr/>
          </p:nvCxnSpPr>
          <p:spPr>
            <a:xfrm rot="5400000" flipH="1">
              <a:off x="7996455" y="4828523"/>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1" name="Cube 270">
              <a:extLst>
                <a:ext uri="{FF2B5EF4-FFF2-40B4-BE49-F238E27FC236}">
                  <a16:creationId xmlns:a16="http://schemas.microsoft.com/office/drawing/2014/main" id="{D35B412D-FDDA-0548-8C24-8C124B6A41FC}"/>
                </a:ext>
              </a:extLst>
            </p:cNvPr>
            <p:cNvSpPr/>
            <p:nvPr/>
          </p:nvSpPr>
          <p:spPr>
            <a:xfrm>
              <a:off x="8269739" y="3937927"/>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Cube 309">
              <a:extLst>
                <a:ext uri="{FF2B5EF4-FFF2-40B4-BE49-F238E27FC236}">
                  <a16:creationId xmlns:a16="http://schemas.microsoft.com/office/drawing/2014/main" id="{542247AA-DAB8-164B-8C59-32C319E94EB4}"/>
                </a:ext>
              </a:extLst>
            </p:cNvPr>
            <p:cNvSpPr/>
            <p:nvPr/>
          </p:nvSpPr>
          <p:spPr>
            <a:xfrm>
              <a:off x="9883700" y="3947934"/>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Cube 319">
              <a:extLst>
                <a:ext uri="{FF2B5EF4-FFF2-40B4-BE49-F238E27FC236}">
                  <a16:creationId xmlns:a16="http://schemas.microsoft.com/office/drawing/2014/main" id="{10BF4427-EABF-2D40-954B-7B31804FA509}"/>
                </a:ext>
              </a:extLst>
            </p:cNvPr>
            <p:cNvSpPr/>
            <p:nvPr/>
          </p:nvSpPr>
          <p:spPr>
            <a:xfrm>
              <a:off x="8269739" y="3493532"/>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Cube 320">
              <a:extLst>
                <a:ext uri="{FF2B5EF4-FFF2-40B4-BE49-F238E27FC236}">
                  <a16:creationId xmlns:a16="http://schemas.microsoft.com/office/drawing/2014/main" id="{C272BA44-3A6F-6544-9880-BF29AE20AFC5}"/>
                </a:ext>
              </a:extLst>
            </p:cNvPr>
            <p:cNvSpPr/>
            <p:nvPr/>
          </p:nvSpPr>
          <p:spPr>
            <a:xfrm>
              <a:off x="7670067" y="4147276"/>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 + 2 CBs</a:t>
              </a:r>
            </a:p>
          </p:txBody>
        </p:sp>
        <p:grpSp>
          <p:nvGrpSpPr>
            <p:cNvPr id="322" name="Group 321">
              <a:extLst>
                <a:ext uri="{FF2B5EF4-FFF2-40B4-BE49-F238E27FC236}">
                  <a16:creationId xmlns:a16="http://schemas.microsoft.com/office/drawing/2014/main" id="{9E4C4BE6-2220-BD4D-AE5B-EAC3DC848139}"/>
                </a:ext>
              </a:extLst>
            </p:cNvPr>
            <p:cNvGrpSpPr/>
            <p:nvPr/>
          </p:nvGrpSpPr>
          <p:grpSpPr>
            <a:xfrm>
              <a:off x="8885697" y="4245640"/>
              <a:ext cx="962407" cy="539819"/>
              <a:chOff x="6428329" y="5011828"/>
              <a:chExt cx="462032" cy="539819"/>
            </a:xfrm>
          </p:grpSpPr>
          <p:cxnSp>
            <p:nvCxnSpPr>
              <p:cNvPr id="323" name="Straight Connector 322">
                <a:extLst>
                  <a:ext uri="{FF2B5EF4-FFF2-40B4-BE49-F238E27FC236}">
                    <a16:creationId xmlns:a16="http://schemas.microsoft.com/office/drawing/2014/main" id="{040086FC-52E7-504E-86B9-6B39CB2158EB}"/>
                  </a:ext>
                </a:extLst>
              </p:cNvPr>
              <p:cNvCxnSpPr>
                <a:cxnSpLocks/>
              </p:cNvCxnSpPr>
              <p:nvPr/>
            </p:nvCxnSpPr>
            <p:spPr>
              <a:xfrm flipH="1">
                <a:off x="6635629" y="5011828"/>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FE12CA04-7B31-9E4F-B22F-153BE217CD79}"/>
                  </a:ext>
                </a:extLst>
              </p:cNvPr>
              <p:cNvCxnSpPr>
                <a:cxnSpLocks/>
              </p:cNvCxnSpPr>
              <p:nvPr/>
            </p:nvCxnSpPr>
            <p:spPr>
              <a:xfrm flipH="1">
                <a:off x="6568561" y="5183806"/>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50FE18D-E442-5241-A048-27E60097850E}"/>
                  </a:ext>
                </a:extLst>
              </p:cNvPr>
              <p:cNvCxnSpPr>
                <a:cxnSpLocks/>
              </p:cNvCxnSpPr>
              <p:nvPr/>
            </p:nvCxnSpPr>
            <p:spPr>
              <a:xfrm flipH="1">
                <a:off x="6501494" y="5359653"/>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8999AA1E-F8B2-BD41-AF2B-D8065C47811A}"/>
                  </a:ext>
                </a:extLst>
              </p:cNvPr>
              <p:cNvCxnSpPr>
                <a:cxnSpLocks/>
              </p:cNvCxnSpPr>
              <p:nvPr/>
            </p:nvCxnSpPr>
            <p:spPr>
              <a:xfrm flipH="1">
                <a:off x="6428329" y="5551647"/>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27" name="Group 326">
              <a:extLst>
                <a:ext uri="{FF2B5EF4-FFF2-40B4-BE49-F238E27FC236}">
                  <a16:creationId xmlns:a16="http://schemas.microsoft.com/office/drawing/2014/main" id="{F95F7456-B617-E14D-91C4-686655854FAC}"/>
                </a:ext>
              </a:extLst>
            </p:cNvPr>
            <p:cNvGrpSpPr/>
            <p:nvPr/>
          </p:nvGrpSpPr>
          <p:grpSpPr>
            <a:xfrm>
              <a:off x="9465668" y="3550495"/>
              <a:ext cx="962407" cy="539819"/>
              <a:chOff x="6428329" y="5011828"/>
              <a:chExt cx="462032" cy="539819"/>
            </a:xfrm>
          </p:grpSpPr>
          <p:cxnSp>
            <p:nvCxnSpPr>
              <p:cNvPr id="328" name="Straight Connector 327">
                <a:extLst>
                  <a:ext uri="{FF2B5EF4-FFF2-40B4-BE49-F238E27FC236}">
                    <a16:creationId xmlns:a16="http://schemas.microsoft.com/office/drawing/2014/main" id="{2719DEC3-28D1-C948-AA9E-B0E03F343FDB}"/>
                  </a:ext>
                </a:extLst>
              </p:cNvPr>
              <p:cNvCxnSpPr>
                <a:cxnSpLocks/>
              </p:cNvCxnSpPr>
              <p:nvPr/>
            </p:nvCxnSpPr>
            <p:spPr>
              <a:xfrm flipH="1">
                <a:off x="6635629" y="5011828"/>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F78A706-A1FF-624A-8977-E695D726450D}"/>
                  </a:ext>
                </a:extLst>
              </p:cNvPr>
              <p:cNvCxnSpPr>
                <a:cxnSpLocks/>
              </p:cNvCxnSpPr>
              <p:nvPr/>
            </p:nvCxnSpPr>
            <p:spPr>
              <a:xfrm flipH="1">
                <a:off x="6568561" y="5183806"/>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3BCC79FC-5C7A-7A4D-ADE2-8159F00FF30A}"/>
                  </a:ext>
                </a:extLst>
              </p:cNvPr>
              <p:cNvCxnSpPr>
                <a:cxnSpLocks/>
              </p:cNvCxnSpPr>
              <p:nvPr/>
            </p:nvCxnSpPr>
            <p:spPr>
              <a:xfrm flipH="1">
                <a:off x="6501494" y="5359653"/>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9BDA7F44-9960-9247-946A-E30AB3E55D37}"/>
                  </a:ext>
                </a:extLst>
              </p:cNvPr>
              <p:cNvCxnSpPr>
                <a:cxnSpLocks/>
              </p:cNvCxnSpPr>
              <p:nvPr/>
            </p:nvCxnSpPr>
            <p:spPr>
              <a:xfrm flipH="1">
                <a:off x="6428329" y="5551647"/>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32" name="Cube 331">
              <a:extLst>
                <a:ext uri="{FF2B5EF4-FFF2-40B4-BE49-F238E27FC236}">
                  <a16:creationId xmlns:a16="http://schemas.microsoft.com/office/drawing/2014/main" id="{219CC36B-2D9F-9544-9832-0F32736F1098}"/>
                </a:ext>
              </a:extLst>
            </p:cNvPr>
            <p:cNvSpPr/>
            <p:nvPr/>
          </p:nvSpPr>
          <p:spPr>
            <a:xfrm>
              <a:off x="9883700" y="3503539"/>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Cube 332">
              <a:extLst>
                <a:ext uri="{FF2B5EF4-FFF2-40B4-BE49-F238E27FC236}">
                  <a16:creationId xmlns:a16="http://schemas.microsoft.com/office/drawing/2014/main" id="{4E2C899A-D5C6-3B40-908B-3E9B939D7796}"/>
                </a:ext>
              </a:extLst>
            </p:cNvPr>
            <p:cNvSpPr/>
            <p:nvPr/>
          </p:nvSpPr>
          <p:spPr>
            <a:xfrm>
              <a:off x="9284028" y="4147276"/>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 + 2 CBs</a:t>
              </a:r>
            </a:p>
          </p:txBody>
        </p:sp>
      </p:grpSp>
      <p:sp>
        <p:nvSpPr>
          <p:cNvPr id="450" name="TextBox 449">
            <a:extLst>
              <a:ext uri="{FF2B5EF4-FFF2-40B4-BE49-F238E27FC236}">
                <a16:creationId xmlns:a16="http://schemas.microsoft.com/office/drawing/2014/main" id="{128427DE-CB03-8245-957E-715EB9B0CF28}"/>
              </a:ext>
            </a:extLst>
          </p:cNvPr>
          <p:cNvSpPr txBox="1"/>
          <p:nvPr/>
        </p:nvSpPr>
        <p:spPr>
          <a:xfrm>
            <a:off x="6233777" y="5458388"/>
            <a:ext cx="5634043" cy="923330"/>
          </a:xfrm>
          <a:prstGeom prst="rect">
            <a:avLst/>
          </a:prstGeom>
          <a:noFill/>
        </p:spPr>
        <p:txBody>
          <a:bodyPr wrap="none" rtlCol="0">
            <a:spAutoFit/>
          </a:bodyPr>
          <a:lstStyle/>
          <a:p>
            <a:r>
              <a:rPr lang="en-US" dirty="0"/>
              <a:t>CBs and SBs will be laid out using crossbar tiling of </a:t>
            </a:r>
            <a:r>
              <a:rPr lang="en-US" dirty="0" err="1"/>
              <a:t>stdcells</a:t>
            </a:r>
            <a:endParaRPr lang="en-US" dirty="0"/>
          </a:p>
          <a:p>
            <a:endParaRPr lang="en-US" dirty="0"/>
          </a:p>
          <a:p>
            <a:r>
              <a:rPr lang="en-US" dirty="0"/>
              <a:t>PE will then be routed to pins in upper metal layers</a:t>
            </a:r>
          </a:p>
        </p:txBody>
      </p:sp>
    </p:spTree>
    <p:extLst>
      <p:ext uri="{BB962C8B-B14F-4D97-AF65-F5344CB8AC3E}">
        <p14:creationId xmlns:p14="http://schemas.microsoft.com/office/powerpoint/2010/main" val="141915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p:bldP spid="45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C5EFE-4608-8244-87A2-7EF2C4B8835A}"/>
              </a:ext>
            </a:extLst>
          </p:cNvPr>
          <p:cNvSpPr>
            <a:spLocks noGrp="1"/>
          </p:cNvSpPr>
          <p:nvPr>
            <p:ph type="title"/>
          </p:nvPr>
        </p:nvSpPr>
        <p:spPr/>
        <p:txBody>
          <a:bodyPr/>
          <a:lstStyle/>
          <a:p>
            <a:r>
              <a:rPr lang="en-US" dirty="0"/>
              <a:t>Next Steps</a:t>
            </a:r>
          </a:p>
        </p:txBody>
      </p:sp>
      <p:graphicFrame>
        <p:nvGraphicFramePr>
          <p:cNvPr id="6" name="Content Placeholder 5">
            <a:extLst>
              <a:ext uri="{FF2B5EF4-FFF2-40B4-BE49-F238E27FC236}">
                <a16:creationId xmlns:a16="http://schemas.microsoft.com/office/drawing/2014/main" id="{ED1C93C9-0654-334C-8606-6526155ABA19}"/>
              </a:ext>
            </a:extLst>
          </p:cNvPr>
          <p:cNvGraphicFramePr>
            <a:graphicFrameLocks noGrp="1"/>
          </p:cNvGraphicFramePr>
          <p:nvPr>
            <p:ph idx="1"/>
            <p:extLst>
              <p:ext uri="{D42A27DB-BD31-4B8C-83A1-F6EECF244321}">
                <p14:modId xmlns:p14="http://schemas.microsoft.com/office/powerpoint/2010/main" val="3535276048"/>
              </p:ext>
            </p:extLst>
          </p:nvPr>
        </p:nvGraphicFramePr>
        <p:xfrm>
          <a:off x="304800" y="1825625"/>
          <a:ext cx="115570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5005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46764-1A8C-8C45-A923-AD29E429329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D45C3E5-E90A-244A-8461-EEF2A3B00FBB}"/>
              </a:ext>
            </a:extLst>
          </p:cNvPr>
          <p:cNvSpPr>
            <a:spLocks noGrp="1"/>
          </p:cNvSpPr>
          <p:nvPr>
            <p:ph idx="1"/>
          </p:nvPr>
        </p:nvSpPr>
        <p:spPr/>
        <p:txBody>
          <a:bodyPr/>
          <a:lstStyle/>
          <a:p>
            <a:r>
              <a:rPr lang="en-US" dirty="0"/>
              <a:t>RRAM and NEM relays work well together for reconfigurable routing</a:t>
            </a:r>
          </a:p>
          <a:p>
            <a:r>
              <a:rPr lang="en-US" dirty="0"/>
              <a:t>100% BEOL design enables isolation of layout for routing and logic</a:t>
            </a:r>
          </a:p>
          <a:p>
            <a:endParaRPr lang="en-US" dirty="0"/>
          </a:p>
          <a:p>
            <a:endParaRPr lang="en-US" dirty="0"/>
          </a:p>
          <a:p>
            <a:endParaRPr lang="en-US" dirty="0"/>
          </a:p>
          <a:p>
            <a:endParaRPr lang="en-US" dirty="0"/>
          </a:p>
          <a:p>
            <a:endParaRPr lang="en-US" dirty="0"/>
          </a:p>
          <a:p>
            <a:r>
              <a:rPr lang="en-US" dirty="0"/>
              <a:t>That’s all, folks!</a:t>
            </a:r>
          </a:p>
        </p:txBody>
      </p:sp>
      <p:graphicFrame>
        <p:nvGraphicFramePr>
          <p:cNvPr id="4" name="Table 3">
            <a:extLst>
              <a:ext uri="{FF2B5EF4-FFF2-40B4-BE49-F238E27FC236}">
                <a16:creationId xmlns:a16="http://schemas.microsoft.com/office/drawing/2014/main" id="{A39D6C2C-3F47-2247-8680-1187AEE1D632}"/>
              </a:ext>
            </a:extLst>
          </p:cNvPr>
          <p:cNvGraphicFramePr>
            <a:graphicFrameLocks noGrp="1"/>
          </p:cNvGraphicFramePr>
          <p:nvPr>
            <p:extLst>
              <p:ext uri="{D42A27DB-BD31-4B8C-83A1-F6EECF244321}">
                <p14:modId xmlns:p14="http://schemas.microsoft.com/office/powerpoint/2010/main" val="1340173663"/>
              </p:ext>
            </p:extLst>
          </p:nvPr>
        </p:nvGraphicFramePr>
        <p:xfrm>
          <a:off x="1253281" y="3057752"/>
          <a:ext cx="9685437" cy="2123440"/>
        </p:xfrm>
        <a:graphic>
          <a:graphicData uri="http://schemas.openxmlformats.org/drawingml/2006/table">
            <a:tbl>
              <a:tblPr firstRow="1" bandRow="1">
                <a:tableStyleId>{5C22544A-7EE6-4342-B048-85BDC9FD1C3A}</a:tableStyleId>
              </a:tblPr>
              <a:tblGrid>
                <a:gridCol w="2658962">
                  <a:extLst>
                    <a:ext uri="{9D8B030D-6E8A-4147-A177-3AD203B41FA5}">
                      <a16:colId xmlns:a16="http://schemas.microsoft.com/office/drawing/2014/main" val="296535138"/>
                    </a:ext>
                  </a:extLst>
                </a:gridCol>
                <a:gridCol w="3588152">
                  <a:extLst>
                    <a:ext uri="{9D8B030D-6E8A-4147-A177-3AD203B41FA5}">
                      <a16:colId xmlns:a16="http://schemas.microsoft.com/office/drawing/2014/main" val="1524542344"/>
                    </a:ext>
                  </a:extLst>
                </a:gridCol>
                <a:gridCol w="3438323">
                  <a:extLst>
                    <a:ext uri="{9D8B030D-6E8A-4147-A177-3AD203B41FA5}">
                      <a16:colId xmlns:a16="http://schemas.microsoft.com/office/drawing/2014/main" val="1601600756"/>
                    </a:ext>
                  </a:extLst>
                </a:gridCol>
              </a:tblGrid>
              <a:tr h="370840">
                <a:tc>
                  <a:txBody>
                    <a:bodyPr/>
                    <a:lstStyle/>
                    <a:p>
                      <a:r>
                        <a:rPr lang="en-US" dirty="0"/>
                        <a:t>Area Improvements</a:t>
                      </a:r>
                    </a:p>
                  </a:txBody>
                  <a:tcPr/>
                </a:tc>
                <a:tc>
                  <a:txBody>
                    <a:bodyPr/>
                    <a:lstStyle/>
                    <a:p>
                      <a:r>
                        <a:rPr lang="en-US" dirty="0"/>
                        <a:t>Power Improvements</a:t>
                      </a:r>
                    </a:p>
                  </a:txBody>
                  <a:tcPr/>
                </a:tc>
                <a:tc>
                  <a:txBody>
                    <a:bodyPr/>
                    <a:lstStyle/>
                    <a:p>
                      <a:r>
                        <a:rPr lang="en-US" dirty="0"/>
                        <a:t>Delay Improvements</a:t>
                      </a:r>
                    </a:p>
                  </a:txBody>
                  <a:tcPr/>
                </a:tc>
                <a:extLst>
                  <a:ext uri="{0D108BD9-81ED-4DB2-BD59-A6C34878D82A}">
                    <a16:rowId xmlns:a16="http://schemas.microsoft.com/office/drawing/2014/main" val="2782513118"/>
                  </a:ext>
                </a:extLst>
              </a:tr>
              <a:tr h="370840">
                <a:tc>
                  <a:txBody>
                    <a:bodyPr/>
                    <a:lstStyle/>
                    <a:p>
                      <a:r>
                        <a:rPr lang="en-US" dirty="0"/>
                        <a:t>Routing components in 3D</a:t>
                      </a:r>
                    </a:p>
                  </a:txBody>
                  <a:tcPr/>
                </a:tc>
                <a:tc>
                  <a:txBody>
                    <a:bodyPr/>
                    <a:lstStyle/>
                    <a:p>
                      <a:r>
                        <a:rPr lang="en-US" dirty="0"/>
                        <a:t>Lower ON-state resistance</a:t>
                      </a:r>
                    </a:p>
                  </a:txBody>
                  <a:tcPr/>
                </a:tc>
                <a:tc>
                  <a:txBody>
                    <a:bodyPr/>
                    <a:lstStyle/>
                    <a:p>
                      <a:r>
                        <a:rPr lang="en-US" dirty="0"/>
                        <a:t>Lower ON-state resistance</a:t>
                      </a:r>
                    </a:p>
                  </a:txBody>
                  <a:tcPr/>
                </a:tc>
                <a:extLst>
                  <a:ext uri="{0D108BD9-81ED-4DB2-BD59-A6C34878D82A}">
                    <a16:rowId xmlns:a16="http://schemas.microsoft.com/office/drawing/2014/main" val="2423617853"/>
                  </a:ext>
                </a:extLst>
              </a:tr>
              <a:tr h="370840">
                <a:tc>
                  <a:txBody>
                    <a:bodyPr/>
                    <a:lstStyle/>
                    <a:p>
                      <a:r>
                        <a:rPr lang="en-US" dirty="0"/>
                        <a:t>Routing components require fewer elements</a:t>
                      </a:r>
                    </a:p>
                  </a:txBody>
                  <a:tcPr/>
                </a:tc>
                <a:tc>
                  <a:txBody>
                    <a:bodyPr/>
                    <a:lstStyle/>
                    <a:p>
                      <a:r>
                        <a:rPr lang="en-US" dirty="0"/>
                        <a:t>Low-power startup with integrated NVM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Fast startup with integrated NVM</a:t>
                      </a:r>
                    </a:p>
                  </a:txBody>
                  <a:tcPr/>
                </a:tc>
                <a:extLst>
                  <a:ext uri="{0D108BD9-81ED-4DB2-BD59-A6C34878D82A}">
                    <a16:rowId xmlns:a16="http://schemas.microsoft.com/office/drawing/2014/main" val="1280188255"/>
                  </a:ext>
                </a:extLst>
              </a:tr>
              <a:tr h="370840">
                <a:tc>
                  <a:txBody>
                    <a:bodyPr/>
                    <a:lstStyle/>
                    <a:p>
                      <a:r>
                        <a:rPr lang="en-US" dirty="0"/>
                        <a:t>No config registers/SRAM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Shorter wire lengths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Shorter wire lengths</a:t>
                      </a:r>
                    </a:p>
                  </a:txBody>
                  <a:tcPr/>
                </a:tc>
                <a:extLst>
                  <a:ext uri="{0D108BD9-81ED-4DB2-BD59-A6C34878D82A}">
                    <a16:rowId xmlns:a16="http://schemas.microsoft.com/office/drawing/2014/main" val="72231629"/>
                  </a:ext>
                </a:extLst>
              </a:tr>
              <a:tr h="370840">
                <a:tc>
                  <a:txBody>
                    <a:bodyPr/>
                    <a:lstStyle/>
                    <a:p>
                      <a:endParaRPr lang="en-US" dirty="0"/>
                    </a:p>
                  </a:txBody>
                  <a:tcPr/>
                </a:tc>
                <a:tc>
                  <a:txBody>
                    <a:bodyPr/>
                    <a:lstStyle/>
                    <a:p>
                      <a:r>
                        <a:rPr lang="en-US" dirty="0"/>
                        <a:t>No leakage current</a:t>
                      </a:r>
                    </a:p>
                  </a:txBody>
                  <a:tcPr/>
                </a:tc>
                <a:tc>
                  <a:txBody>
                    <a:bodyPr/>
                    <a:lstStyle/>
                    <a:p>
                      <a:endParaRPr lang="en-US" dirty="0"/>
                    </a:p>
                  </a:txBody>
                  <a:tcPr/>
                </a:tc>
                <a:extLst>
                  <a:ext uri="{0D108BD9-81ED-4DB2-BD59-A6C34878D82A}">
                    <a16:rowId xmlns:a16="http://schemas.microsoft.com/office/drawing/2014/main" val="2249175973"/>
                  </a:ext>
                </a:extLst>
              </a:tr>
            </a:tbl>
          </a:graphicData>
        </a:graphic>
      </p:graphicFrame>
    </p:spTree>
    <p:extLst>
      <p:ext uri="{BB962C8B-B14F-4D97-AF65-F5344CB8AC3E}">
        <p14:creationId xmlns:p14="http://schemas.microsoft.com/office/powerpoint/2010/main" val="420850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984D-DDD1-8444-8A65-3A106B5EF723}"/>
              </a:ext>
            </a:extLst>
          </p:cNvPr>
          <p:cNvSpPr>
            <a:spLocks noGrp="1"/>
          </p:cNvSpPr>
          <p:nvPr>
            <p:ph type="title"/>
          </p:nvPr>
        </p:nvSpPr>
        <p:spPr/>
        <p:txBody>
          <a:bodyPr/>
          <a:lstStyle/>
          <a:p>
            <a:r>
              <a:rPr lang="en-US" dirty="0"/>
              <a:t>Preliminary SPICE Simulations</a:t>
            </a:r>
          </a:p>
        </p:txBody>
      </p:sp>
      <p:sp>
        <p:nvSpPr>
          <p:cNvPr id="3" name="Content Placeholder 2">
            <a:extLst>
              <a:ext uri="{FF2B5EF4-FFF2-40B4-BE49-F238E27FC236}">
                <a16:creationId xmlns:a16="http://schemas.microsoft.com/office/drawing/2014/main" id="{D537AB5D-5098-2749-9701-7E80CB5C3ADA}"/>
              </a:ext>
            </a:extLst>
          </p:cNvPr>
          <p:cNvSpPr>
            <a:spLocks noGrp="1"/>
          </p:cNvSpPr>
          <p:nvPr>
            <p:ph idx="1"/>
          </p:nvPr>
        </p:nvSpPr>
        <p:spPr/>
        <p:txBody>
          <a:bodyPr/>
          <a:lstStyle/>
          <a:p>
            <a:r>
              <a:rPr lang="en-US" dirty="0"/>
              <a:t>Using simplest RRAM+NEM relay HSPICE models</a:t>
            </a:r>
          </a:p>
          <a:p>
            <a:pPr lvl="1"/>
            <a:r>
              <a:rPr lang="en-US" dirty="0"/>
              <a:t>Lumped models written in Verilog-A</a:t>
            </a:r>
          </a:p>
          <a:p>
            <a:pPr lvl="1"/>
            <a:r>
              <a:rPr lang="en-US" dirty="0"/>
              <a:t>Abrupt switching behavior (pretty unrealistic)</a:t>
            </a:r>
          </a:p>
          <a:p>
            <a:pPr lvl="1"/>
            <a:r>
              <a:rPr lang="en-US" dirty="0"/>
              <a:t>Not accounting for device variability, nonlinear effects, etc.</a:t>
            </a:r>
          </a:p>
          <a:p>
            <a:r>
              <a:rPr lang="en-US" dirty="0"/>
              <a:t>Tested all possible valid state transitions with time trace</a:t>
            </a:r>
          </a:p>
          <a:p>
            <a:r>
              <a:rPr lang="en-US" dirty="0"/>
              <a:t>Tested with small crossbar array (3x3)</a:t>
            </a:r>
          </a:p>
          <a:p>
            <a:r>
              <a:rPr lang="en-US" b="1" dirty="0"/>
              <a:t>Future work: use more accurate models</a:t>
            </a:r>
          </a:p>
        </p:txBody>
      </p:sp>
    </p:spTree>
    <p:extLst>
      <p:ext uri="{BB962C8B-B14F-4D97-AF65-F5344CB8AC3E}">
        <p14:creationId xmlns:p14="http://schemas.microsoft.com/office/powerpoint/2010/main" val="279856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CB16A-1D84-E14E-BB0B-92F36C401053}"/>
              </a:ext>
            </a:extLst>
          </p:cNvPr>
          <p:cNvSpPr>
            <a:spLocks noGrp="1"/>
          </p:cNvSpPr>
          <p:nvPr>
            <p:ph type="title"/>
          </p:nvPr>
        </p:nvSpPr>
        <p:spPr/>
        <p:txBody>
          <a:bodyPr/>
          <a:lstStyle/>
          <a:p>
            <a:r>
              <a:rPr lang="en-US" dirty="0"/>
              <a:t>Valid state transitions</a:t>
            </a:r>
          </a:p>
        </p:txBody>
      </p:sp>
      <p:pic>
        <p:nvPicPr>
          <p:cNvPr id="5" name="Content Placeholder 4">
            <a:extLst>
              <a:ext uri="{FF2B5EF4-FFF2-40B4-BE49-F238E27FC236}">
                <a16:creationId xmlns:a16="http://schemas.microsoft.com/office/drawing/2014/main" id="{A7B9BD15-69C6-F14C-9764-032BFFFC6A83}"/>
              </a:ext>
            </a:extLst>
          </p:cNvPr>
          <p:cNvPicPr>
            <a:picLocks noGrp="1" noChangeAspect="1"/>
          </p:cNvPicPr>
          <p:nvPr>
            <p:ph idx="1"/>
          </p:nvPr>
        </p:nvPicPr>
        <p:blipFill rotWithShape="1">
          <a:blip r:embed="rId3"/>
          <a:srcRect l="5808" t="69537" r="23183" b="2736"/>
          <a:stretch/>
        </p:blipFill>
        <p:spPr>
          <a:xfrm>
            <a:off x="5849124" y="2451899"/>
            <a:ext cx="6143201" cy="3104279"/>
          </a:xfrm>
        </p:spPr>
      </p:pic>
      <p:grpSp>
        <p:nvGrpSpPr>
          <p:cNvPr id="6" name="Group 5">
            <a:extLst>
              <a:ext uri="{FF2B5EF4-FFF2-40B4-BE49-F238E27FC236}">
                <a16:creationId xmlns:a16="http://schemas.microsoft.com/office/drawing/2014/main" id="{1CD280B2-D885-2547-AB23-63AC17D3D4DF}"/>
              </a:ext>
            </a:extLst>
          </p:cNvPr>
          <p:cNvGrpSpPr/>
          <p:nvPr/>
        </p:nvGrpSpPr>
        <p:grpSpPr>
          <a:xfrm>
            <a:off x="95748" y="1619761"/>
            <a:ext cx="5885890" cy="4768554"/>
            <a:chOff x="134760" y="1102483"/>
            <a:chExt cx="5885890" cy="4768554"/>
          </a:xfrm>
        </p:grpSpPr>
        <p:sp>
          <p:nvSpPr>
            <p:cNvPr id="7" name="Rectangle 6">
              <a:extLst>
                <a:ext uri="{FF2B5EF4-FFF2-40B4-BE49-F238E27FC236}">
                  <a16:creationId xmlns:a16="http://schemas.microsoft.com/office/drawing/2014/main" id="{80537B54-5C4F-824A-9BD8-C0ECB64E50BF}"/>
                </a:ext>
              </a:extLst>
            </p:cNvPr>
            <p:cNvSpPr/>
            <p:nvPr/>
          </p:nvSpPr>
          <p:spPr>
            <a:xfrm>
              <a:off x="2615438" y="4401113"/>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TextBox 7">
              <a:extLst>
                <a:ext uri="{FF2B5EF4-FFF2-40B4-BE49-F238E27FC236}">
                  <a16:creationId xmlns:a16="http://schemas.microsoft.com/office/drawing/2014/main" id="{7AAFF17A-B0FE-6E4D-96AC-14EA3047F308}"/>
                </a:ext>
              </a:extLst>
            </p:cNvPr>
            <p:cNvSpPr txBox="1"/>
            <p:nvPr/>
          </p:nvSpPr>
          <p:spPr>
            <a:xfrm>
              <a:off x="5265247" y="4991958"/>
              <a:ext cx="724489" cy="338554"/>
            </a:xfrm>
            <a:prstGeom prst="rect">
              <a:avLst/>
            </a:prstGeom>
            <a:noFill/>
          </p:spPr>
          <p:txBody>
            <a:bodyPr wrap="square" rtlCol="0">
              <a:spAutoFit/>
            </a:bodyPr>
            <a:lstStyle/>
            <a:p>
              <a:r>
                <a:rPr lang="en-US" sz="1600" b="1" dirty="0"/>
                <a:t>out</a:t>
              </a:r>
            </a:p>
          </p:txBody>
        </p:sp>
        <p:sp>
          <p:nvSpPr>
            <p:cNvPr id="9" name="TextBox 8">
              <a:extLst>
                <a:ext uri="{FF2B5EF4-FFF2-40B4-BE49-F238E27FC236}">
                  <a16:creationId xmlns:a16="http://schemas.microsoft.com/office/drawing/2014/main" id="{A5B67EF3-32C0-274E-9E44-B919A9B69ECA}"/>
                </a:ext>
              </a:extLst>
            </p:cNvPr>
            <p:cNvSpPr txBox="1"/>
            <p:nvPr/>
          </p:nvSpPr>
          <p:spPr>
            <a:xfrm>
              <a:off x="4781600" y="4695842"/>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pic>
          <p:nvPicPr>
            <p:cNvPr id="10" name="Picture 9">
              <a:extLst>
                <a:ext uri="{FF2B5EF4-FFF2-40B4-BE49-F238E27FC236}">
                  <a16:creationId xmlns:a16="http://schemas.microsoft.com/office/drawing/2014/main" id="{33491853-E5DB-5D45-84CB-D1EAAA4EEC5F}"/>
                </a:ext>
              </a:extLst>
            </p:cNvPr>
            <p:cNvPicPr>
              <a:picLocks noChangeAspect="1"/>
            </p:cNvPicPr>
            <p:nvPr/>
          </p:nvPicPr>
          <p:blipFill rotWithShape="1">
            <a:blip r:embed="rId4"/>
            <a:srcRect l="1" t="48398" r="81981" b="17498"/>
            <a:stretch/>
          </p:blipFill>
          <p:spPr>
            <a:xfrm>
              <a:off x="3510614" y="3968495"/>
              <a:ext cx="543796" cy="1015150"/>
            </a:xfrm>
            <a:prstGeom prst="rect">
              <a:avLst/>
            </a:prstGeom>
          </p:spPr>
        </p:pic>
        <p:sp>
          <p:nvSpPr>
            <p:cNvPr id="11" name="Rectangle 10">
              <a:extLst>
                <a:ext uri="{FF2B5EF4-FFF2-40B4-BE49-F238E27FC236}">
                  <a16:creationId xmlns:a16="http://schemas.microsoft.com/office/drawing/2014/main" id="{CFA42C81-5391-7B48-8EA4-F0585F0A5778}"/>
                </a:ext>
              </a:extLst>
            </p:cNvPr>
            <p:cNvSpPr/>
            <p:nvPr/>
          </p:nvSpPr>
          <p:spPr>
            <a:xfrm>
              <a:off x="3529271" y="4148417"/>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2" name="Picture 11">
              <a:extLst>
                <a:ext uri="{FF2B5EF4-FFF2-40B4-BE49-F238E27FC236}">
                  <a16:creationId xmlns:a16="http://schemas.microsoft.com/office/drawing/2014/main" id="{4AF5DE04-245E-894F-AAA1-67AAA632BABC}"/>
                </a:ext>
              </a:extLst>
            </p:cNvPr>
            <p:cNvPicPr>
              <a:picLocks noChangeAspect="1"/>
            </p:cNvPicPr>
            <p:nvPr/>
          </p:nvPicPr>
          <p:blipFill>
            <a:blip r:embed="rId5"/>
            <a:stretch>
              <a:fillRect/>
            </a:stretch>
          </p:blipFill>
          <p:spPr>
            <a:xfrm>
              <a:off x="661017" y="1422450"/>
              <a:ext cx="5207000" cy="4073400"/>
            </a:xfrm>
            <a:prstGeom prst="rect">
              <a:avLst/>
            </a:prstGeom>
          </p:spPr>
        </p:pic>
        <p:sp>
          <p:nvSpPr>
            <p:cNvPr id="13" name="TextBox 12">
              <a:extLst>
                <a:ext uri="{FF2B5EF4-FFF2-40B4-BE49-F238E27FC236}">
                  <a16:creationId xmlns:a16="http://schemas.microsoft.com/office/drawing/2014/main" id="{1D07B0AA-2648-0D4D-AF12-612DB17FDC88}"/>
                </a:ext>
              </a:extLst>
            </p:cNvPr>
            <p:cNvSpPr txBox="1"/>
            <p:nvPr/>
          </p:nvSpPr>
          <p:spPr>
            <a:xfrm>
              <a:off x="2899674" y="1133065"/>
              <a:ext cx="900292" cy="338554"/>
            </a:xfrm>
            <a:prstGeom prst="rect">
              <a:avLst/>
            </a:prstGeom>
            <a:noFill/>
          </p:spPr>
          <p:txBody>
            <a:bodyPr wrap="square" rtlCol="0">
              <a:spAutoFit/>
            </a:bodyPr>
            <a:lstStyle/>
            <a:p>
              <a:r>
                <a:rPr lang="en-US" sz="1600" b="1" dirty="0"/>
                <a:t>V</a:t>
              </a:r>
              <a:r>
                <a:rPr lang="en-US" sz="1600" b="1" baseline="-25000" dirty="0"/>
                <a:t>col,1</a:t>
              </a:r>
              <a:endParaRPr lang="en-US" sz="1600" b="1" dirty="0"/>
            </a:p>
          </p:txBody>
        </p:sp>
        <p:sp>
          <p:nvSpPr>
            <p:cNvPr id="14" name="Triangle 13">
              <a:extLst>
                <a:ext uri="{FF2B5EF4-FFF2-40B4-BE49-F238E27FC236}">
                  <a16:creationId xmlns:a16="http://schemas.microsoft.com/office/drawing/2014/main" id="{D51335E0-508F-3D4E-BD25-96E5B4DCCFB5}"/>
                </a:ext>
              </a:extLst>
            </p:cNvPr>
            <p:cNvSpPr/>
            <p:nvPr/>
          </p:nvSpPr>
          <p:spPr>
            <a:xfrm>
              <a:off x="3087652" y="1459072"/>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TextBox 14">
              <a:extLst>
                <a:ext uri="{FF2B5EF4-FFF2-40B4-BE49-F238E27FC236}">
                  <a16:creationId xmlns:a16="http://schemas.microsoft.com/office/drawing/2014/main" id="{2D161C60-D98A-C244-9ED9-A8038E84146D}"/>
                </a:ext>
              </a:extLst>
            </p:cNvPr>
            <p:cNvSpPr txBox="1"/>
            <p:nvPr/>
          </p:nvSpPr>
          <p:spPr>
            <a:xfrm>
              <a:off x="5120358" y="1102483"/>
              <a:ext cx="900292" cy="338554"/>
            </a:xfrm>
            <a:prstGeom prst="rect">
              <a:avLst/>
            </a:prstGeom>
            <a:noFill/>
          </p:spPr>
          <p:txBody>
            <a:bodyPr wrap="square" rtlCol="0">
              <a:spAutoFit/>
            </a:bodyPr>
            <a:lstStyle/>
            <a:p>
              <a:r>
                <a:rPr lang="en-US" sz="1600" b="1" dirty="0"/>
                <a:t>V</a:t>
              </a:r>
              <a:r>
                <a:rPr lang="en-US" sz="1600" b="1" baseline="-25000" dirty="0"/>
                <a:t>col,2</a:t>
              </a:r>
              <a:endParaRPr lang="en-US" sz="1600" b="1" dirty="0"/>
            </a:p>
          </p:txBody>
        </p:sp>
        <p:sp>
          <p:nvSpPr>
            <p:cNvPr id="16" name="Triangle 15">
              <a:extLst>
                <a:ext uri="{FF2B5EF4-FFF2-40B4-BE49-F238E27FC236}">
                  <a16:creationId xmlns:a16="http://schemas.microsoft.com/office/drawing/2014/main" id="{232717EC-D013-6642-B798-9B08909C9558}"/>
                </a:ext>
              </a:extLst>
            </p:cNvPr>
            <p:cNvSpPr/>
            <p:nvPr/>
          </p:nvSpPr>
          <p:spPr>
            <a:xfrm>
              <a:off x="5314139" y="142391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TextBox 16">
              <a:extLst>
                <a:ext uri="{FF2B5EF4-FFF2-40B4-BE49-F238E27FC236}">
                  <a16:creationId xmlns:a16="http://schemas.microsoft.com/office/drawing/2014/main" id="{E71CC31B-B35C-444C-821D-05E808B712DC}"/>
                </a:ext>
              </a:extLst>
            </p:cNvPr>
            <p:cNvSpPr txBox="1"/>
            <p:nvPr/>
          </p:nvSpPr>
          <p:spPr>
            <a:xfrm>
              <a:off x="937112" y="1468620"/>
              <a:ext cx="684164" cy="338554"/>
            </a:xfrm>
            <a:prstGeom prst="rect">
              <a:avLst/>
            </a:prstGeom>
            <a:noFill/>
          </p:spPr>
          <p:txBody>
            <a:bodyPr wrap="square" rtlCol="0">
              <a:spAutoFit/>
            </a:bodyPr>
            <a:lstStyle/>
            <a:p>
              <a:r>
                <a:rPr lang="en-US" sz="1600" b="1" dirty="0"/>
                <a:t>src</a:t>
              </a:r>
              <a:r>
                <a:rPr lang="en-US" sz="1600" b="1" baseline="-25000" dirty="0"/>
                <a:t>1,1</a:t>
              </a:r>
              <a:endParaRPr lang="en-US" sz="1600" b="1" dirty="0"/>
            </a:p>
          </p:txBody>
        </p:sp>
        <p:sp>
          <p:nvSpPr>
            <p:cNvPr id="18" name="TextBox 17">
              <a:extLst>
                <a:ext uri="{FF2B5EF4-FFF2-40B4-BE49-F238E27FC236}">
                  <a16:creationId xmlns:a16="http://schemas.microsoft.com/office/drawing/2014/main" id="{18A21A82-C3CC-A34A-9B92-5E90DC8A2C45}"/>
                </a:ext>
              </a:extLst>
            </p:cNvPr>
            <p:cNvSpPr txBox="1"/>
            <p:nvPr/>
          </p:nvSpPr>
          <p:spPr>
            <a:xfrm>
              <a:off x="3152882" y="1507964"/>
              <a:ext cx="684164" cy="338554"/>
            </a:xfrm>
            <a:prstGeom prst="rect">
              <a:avLst/>
            </a:prstGeom>
            <a:noFill/>
          </p:spPr>
          <p:txBody>
            <a:bodyPr wrap="square" rtlCol="0">
              <a:spAutoFit/>
            </a:bodyPr>
            <a:lstStyle/>
            <a:p>
              <a:r>
                <a:rPr lang="en-US" sz="1600" b="1" dirty="0"/>
                <a:t>src</a:t>
              </a:r>
              <a:r>
                <a:rPr lang="en-US" sz="1600" b="1" baseline="-25000" dirty="0"/>
                <a:t>1,2</a:t>
              </a:r>
              <a:endParaRPr lang="en-US" sz="1600" b="1" dirty="0"/>
            </a:p>
          </p:txBody>
        </p:sp>
        <p:sp>
          <p:nvSpPr>
            <p:cNvPr id="19" name="TextBox 18">
              <a:extLst>
                <a:ext uri="{FF2B5EF4-FFF2-40B4-BE49-F238E27FC236}">
                  <a16:creationId xmlns:a16="http://schemas.microsoft.com/office/drawing/2014/main" id="{7CB39D16-8262-D74A-A89D-28CB9E6AB2BF}"/>
                </a:ext>
              </a:extLst>
            </p:cNvPr>
            <p:cNvSpPr txBox="1"/>
            <p:nvPr/>
          </p:nvSpPr>
          <p:spPr>
            <a:xfrm>
              <a:off x="935624" y="3445565"/>
              <a:ext cx="684164" cy="338554"/>
            </a:xfrm>
            <a:prstGeom prst="rect">
              <a:avLst/>
            </a:prstGeom>
            <a:noFill/>
          </p:spPr>
          <p:txBody>
            <a:bodyPr wrap="square" rtlCol="0">
              <a:spAutoFit/>
            </a:bodyPr>
            <a:lstStyle/>
            <a:p>
              <a:r>
                <a:rPr lang="en-US" sz="1600" b="1" dirty="0"/>
                <a:t>src</a:t>
              </a:r>
              <a:r>
                <a:rPr lang="en-US" sz="1600" b="1" baseline="-25000" dirty="0"/>
                <a:t>2,1</a:t>
              </a:r>
              <a:endParaRPr lang="en-US" sz="1600" b="1" dirty="0"/>
            </a:p>
          </p:txBody>
        </p:sp>
        <p:sp>
          <p:nvSpPr>
            <p:cNvPr id="20" name="TextBox 19">
              <a:extLst>
                <a:ext uri="{FF2B5EF4-FFF2-40B4-BE49-F238E27FC236}">
                  <a16:creationId xmlns:a16="http://schemas.microsoft.com/office/drawing/2014/main" id="{B9159EBA-A86E-8F42-9EC1-7315BE31FF8B}"/>
                </a:ext>
              </a:extLst>
            </p:cNvPr>
            <p:cNvSpPr txBox="1"/>
            <p:nvPr/>
          </p:nvSpPr>
          <p:spPr>
            <a:xfrm>
              <a:off x="3161179" y="3459445"/>
              <a:ext cx="684164" cy="338554"/>
            </a:xfrm>
            <a:prstGeom prst="rect">
              <a:avLst/>
            </a:prstGeom>
            <a:noFill/>
          </p:spPr>
          <p:txBody>
            <a:bodyPr wrap="square" rtlCol="0">
              <a:spAutoFit/>
            </a:bodyPr>
            <a:lstStyle/>
            <a:p>
              <a:r>
                <a:rPr lang="en-US" sz="1600" b="1" dirty="0"/>
                <a:t>src</a:t>
              </a:r>
              <a:r>
                <a:rPr lang="en-US" sz="1600" b="1" baseline="-25000" dirty="0"/>
                <a:t>2,2</a:t>
              </a:r>
              <a:endParaRPr lang="en-US" sz="1600" b="1" dirty="0"/>
            </a:p>
          </p:txBody>
        </p:sp>
        <p:sp>
          <p:nvSpPr>
            <p:cNvPr id="21" name="TextBox 20">
              <a:extLst>
                <a:ext uri="{FF2B5EF4-FFF2-40B4-BE49-F238E27FC236}">
                  <a16:creationId xmlns:a16="http://schemas.microsoft.com/office/drawing/2014/main" id="{2844CD5D-3D3D-814E-8132-70DCAD417469}"/>
                </a:ext>
              </a:extLst>
            </p:cNvPr>
            <p:cNvSpPr txBox="1"/>
            <p:nvPr/>
          </p:nvSpPr>
          <p:spPr>
            <a:xfrm>
              <a:off x="158839" y="2940213"/>
              <a:ext cx="900292" cy="338554"/>
            </a:xfrm>
            <a:prstGeom prst="rect">
              <a:avLst/>
            </a:prstGeom>
            <a:noFill/>
          </p:spPr>
          <p:txBody>
            <a:bodyPr wrap="square" rtlCol="0">
              <a:spAutoFit/>
            </a:bodyPr>
            <a:lstStyle/>
            <a:p>
              <a:r>
                <a:rPr lang="en-US" sz="1600" b="1" dirty="0"/>
                <a:t>V</a:t>
              </a:r>
              <a:r>
                <a:rPr lang="en-US" sz="1600" b="1" baseline="-25000" dirty="0"/>
                <a:t>row,1</a:t>
              </a:r>
              <a:endParaRPr lang="en-US" sz="1600" b="1" dirty="0"/>
            </a:p>
          </p:txBody>
        </p:sp>
        <p:sp>
          <p:nvSpPr>
            <p:cNvPr id="22" name="TextBox 21">
              <a:extLst>
                <a:ext uri="{FF2B5EF4-FFF2-40B4-BE49-F238E27FC236}">
                  <a16:creationId xmlns:a16="http://schemas.microsoft.com/office/drawing/2014/main" id="{C493F91E-829C-314F-BEED-CFD9E721DAB8}"/>
                </a:ext>
              </a:extLst>
            </p:cNvPr>
            <p:cNvSpPr txBox="1"/>
            <p:nvPr/>
          </p:nvSpPr>
          <p:spPr>
            <a:xfrm>
              <a:off x="134760" y="4910255"/>
              <a:ext cx="900292" cy="338554"/>
            </a:xfrm>
            <a:prstGeom prst="rect">
              <a:avLst/>
            </a:prstGeom>
            <a:noFill/>
          </p:spPr>
          <p:txBody>
            <a:bodyPr wrap="square" rtlCol="0">
              <a:spAutoFit/>
            </a:bodyPr>
            <a:lstStyle/>
            <a:p>
              <a:r>
                <a:rPr lang="en-US" sz="1600" b="1" dirty="0"/>
                <a:t>V</a:t>
              </a:r>
              <a:r>
                <a:rPr lang="en-US" sz="1600" b="1" baseline="-25000" dirty="0"/>
                <a:t>row,2</a:t>
              </a:r>
              <a:endParaRPr lang="en-US" sz="1600" b="1" dirty="0"/>
            </a:p>
          </p:txBody>
        </p:sp>
        <p:sp>
          <p:nvSpPr>
            <p:cNvPr id="23" name="Triangle 22">
              <a:extLst>
                <a:ext uri="{FF2B5EF4-FFF2-40B4-BE49-F238E27FC236}">
                  <a16:creationId xmlns:a16="http://schemas.microsoft.com/office/drawing/2014/main" id="{4CD24079-AAF7-BE4D-9C7E-284B6A06FC53}"/>
                </a:ext>
              </a:extLst>
            </p:cNvPr>
            <p:cNvSpPr/>
            <p:nvPr/>
          </p:nvSpPr>
          <p:spPr>
            <a:xfrm rot="16200000">
              <a:off x="674534" y="5054996"/>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Triangle 23">
              <a:extLst>
                <a:ext uri="{FF2B5EF4-FFF2-40B4-BE49-F238E27FC236}">
                  <a16:creationId xmlns:a16="http://schemas.microsoft.com/office/drawing/2014/main" id="{7201FE40-889D-9744-9CDF-932453421081}"/>
                </a:ext>
              </a:extLst>
            </p:cNvPr>
            <p:cNvSpPr/>
            <p:nvPr/>
          </p:nvSpPr>
          <p:spPr>
            <a:xfrm rot="16200000">
              <a:off x="674534" y="307384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a:extLst>
                <a:ext uri="{FF2B5EF4-FFF2-40B4-BE49-F238E27FC236}">
                  <a16:creationId xmlns:a16="http://schemas.microsoft.com/office/drawing/2014/main" id="{8667D0D0-A98C-9E4F-AF76-E4E96631C334}"/>
                </a:ext>
              </a:extLst>
            </p:cNvPr>
            <p:cNvSpPr txBox="1"/>
            <p:nvPr/>
          </p:nvSpPr>
          <p:spPr>
            <a:xfrm>
              <a:off x="2242518" y="1772632"/>
              <a:ext cx="684164" cy="338554"/>
            </a:xfrm>
            <a:prstGeom prst="rect">
              <a:avLst/>
            </a:prstGeom>
            <a:noFill/>
          </p:spPr>
          <p:txBody>
            <a:bodyPr wrap="square" rtlCol="0">
              <a:spAutoFit/>
            </a:bodyPr>
            <a:lstStyle/>
            <a:p>
              <a:r>
                <a:rPr lang="en-US" sz="1600" b="1" dirty="0"/>
                <a:t>drn</a:t>
              </a:r>
              <a:r>
                <a:rPr lang="en-US" sz="1600" b="1" baseline="-25000" dirty="0"/>
                <a:t>1,1</a:t>
              </a:r>
              <a:endParaRPr lang="en-US" sz="1600" b="1" dirty="0"/>
            </a:p>
          </p:txBody>
        </p:sp>
        <p:sp>
          <p:nvSpPr>
            <p:cNvPr id="26" name="TextBox 25">
              <a:extLst>
                <a:ext uri="{FF2B5EF4-FFF2-40B4-BE49-F238E27FC236}">
                  <a16:creationId xmlns:a16="http://schemas.microsoft.com/office/drawing/2014/main" id="{96FAF580-AB04-2D4D-852D-9A8174DA1C5E}"/>
                </a:ext>
              </a:extLst>
            </p:cNvPr>
            <p:cNvSpPr txBox="1"/>
            <p:nvPr/>
          </p:nvSpPr>
          <p:spPr>
            <a:xfrm>
              <a:off x="4477983" y="1782112"/>
              <a:ext cx="684164" cy="338554"/>
            </a:xfrm>
            <a:prstGeom prst="rect">
              <a:avLst/>
            </a:prstGeom>
            <a:noFill/>
          </p:spPr>
          <p:txBody>
            <a:bodyPr wrap="square" rtlCol="0">
              <a:spAutoFit/>
            </a:bodyPr>
            <a:lstStyle/>
            <a:p>
              <a:r>
                <a:rPr lang="en-US" sz="1600" b="1" dirty="0"/>
                <a:t>drn</a:t>
              </a:r>
              <a:r>
                <a:rPr lang="en-US" sz="1600" b="1" baseline="-25000" dirty="0"/>
                <a:t>1,2</a:t>
              </a:r>
              <a:endParaRPr lang="en-US" sz="1600" b="1" dirty="0"/>
            </a:p>
          </p:txBody>
        </p:sp>
        <p:sp>
          <p:nvSpPr>
            <p:cNvPr id="27" name="TextBox 26">
              <a:extLst>
                <a:ext uri="{FF2B5EF4-FFF2-40B4-BE49-F238E27FC236}">
                  <a16:creationId xmlns:a16="http://schemas.microsoft.com/office/drawing/2014/main" id="{CF4A3994-4DB8-B84D-B2B7-24EC75F9EAF4}"/>
                </a:ext>
              </a:extLst>
            </p:cNvPr>
            <p:cNvSpPr txBox="1"/>
            <p:nvPr/>
          </p:nvSpPr>
          <p:spPr>
            <a:xfrm>
              <a:off x="2232634" y="3753204"/>
              <a:ext cx="684164" cy="338554"/>
            </a:xfrm>
            <a:prstGeom prst="rect">
              <a:avLst/>
            </a:prstGeom>
            <a:noFill/>
          </p:spPr>
          <p:txBody>
            <a:bodyPr wrap="square" rtlCol="0">
              <a:spAutoFit/>
            </a:bodyPr>
            <a:lstStyle/>
            <a:p>
              <a:r>
                <a:rPr lang="en-US" sz="1600" b="1" dirty="0"/>
                <a:t>drn</a:t>
              </a:r>
              <a:r>
                <a:rPr lang="en-US" sz="1600" b="1" baseline="-25000" dirty="0"/>
                <a:t>2,1</a:t>
              </a:r>
              <a:endParaRPr lang="en-US" sz="1600" b="1" dirty="0"/>
            </a:p>
          </p:txBody>
        </p:sp>
        <p:sp>
          <p:nvSpPr>
            <p:cNvPr id="28" name="TextBox 27">
              <a:extLst>
                <a:ext uri="{FF2B5EF4-FFF2-40B4-BE49-F238E27FC236}">
                  <a16:creationId xmlns:a16="http://schemas.microsoft.com/office/drawing/2014/main" id="{97CC441F-75EF-D741-9496-9DD51157CF63}"/>
                </a:ext>
              </a:extLst>
            </p:cNvPr>
            <p:cNvSpPr txBox="1"/>
            <p:nvPr/>
          </p:nvSpPr>
          <p:spPr>
            <a:xfrm>
              <a:off x="4486458" y="3729325"/>
              <a:ext cx="684164" cy="338554"/>
            </a:xfrm>
            <a:prstGeom prst="rect">
              <a:avLst/>
            </a:prstGeom>
            <a:noFill/>
          </p:spPr>
          <p:txBody>
            <a:bodyPr wrap="square" rtlCol="0">
              <a:spAutoFit/>
            </a:bodyPr>
            <a:lstStyle/>
            <a:p>
              <a:r>
                <a:rPr lang="en-US" sz="1600" b="1" dirty="0"/>
                <a:t>drn</a:t>
              </a:r>
              <a:r>
                <a:rPr lang="en-US" sz="1600" b="1" baseline="-25000" dirty="0"/>
                <a:t>2,2</a:t>
              </a:r>
              <a:endParaRPr lang="en-US" sz="1600" b="1" dirty="0"/>
            </a:p>
          </p:txBody>
        </p:sp>
        <p:sp>
          <p:nvSpPr>
            <p:cNvPr id="29" name="Rectangle 28">
              <a:extLst>
                <a:ext uri="{FF2B5EF4-FFF2-40B4-BE49-F238E27FC236}">
                  <a16:creationId xmlns:a16="http://schemas.microsoft.com/office/drawing/2014/main" id="{82215426-E697-CD4F-A245-AFE15AE972CE}"/>
                </a:ext>
              </a:extLst>
            </p:cNvPr>
            <p:cNvSpPr/>
            <p:nvPr/>
          </p:nvSpPr>
          <p:spPr>
            <a:xfrm>
              <a:off x="3692063"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 name="Rectangle 29">
              <a:extLst>
                <a:ext uri="{FF2B5EF4-FFF2-40B4-BE49-F238E27FC236}">
                  <a16:creationId xmlns:a16="http://schemas.microsoft.com/office/drawing/2014/main" id="{C391B01E-DDC5-E14D-975A-D706D503C15B}"/>
                </a:ext>
              </a:extLst>
            </p:cNvPr>
            <p:cNvSpPr/>
            <p:nvPr/>
          </p:nvSpPr>
          <p:spPr>
            <a:xfrm>
              <a:off x="1477137"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Rectangle 30">
              <a:extLst>
                <a:ext uri="{FF2B5EF4-FFF2-40B4-BE49-F238E27FC236}">
                  <a16:creationId xmlns:a16="http://schemas.microsoft.com/office/drawing/2014/main" id="{C8CFCD9C-2F19-2143-8819-F983BE611630}"/>
                </a:ext>
              </a:extLst>
            </p:cNvPr>
            <p:cNvSpPr/>
            <p:nvPr/>
          </p:nvSpPr>
          <p:spPr>
            <a:xfrm>
              <a:off x="3695386" y="3507426"/>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2" name="Rectangle 31">
              <a:extLst>
                <a:ext uri="{FF2B5EF4-FFF2-40B4-BE49-F238E27FC236}">
                  <a16:creationId xmlns:a16="http://schemas.microsoft.com/office/drawing/2014/main" id="{717AA5ED-E7BA-F841-AA48-7D8BD7D48ABB}"/>
                </a:ext>
              </a:extLst>
            </p:cNvPr>
            <p:cNvSpPr/>
            <p:nvPr/>
          </p:nvSpPr>
          <p:spPr>
            <a:xfrm>
              <a:off x="1483740" y="3517164"/>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Rectangle 32">
              <a:extLst>
                <a:ext uri="{FF2B5EF4-FFF2-40B4-BE49-F238E27FC236}">
                  <a16:creationId xmlns:a16="http://schemas.microsoft.com/office/drawing/2014/main" id="{AD157B7B-0F10-A642-A4E0-A3D54AF050B5}"/>
                </a:ext>
              </a:extLst>
            </p:cNvPr>
            <p:cNvSpPr/>
            <p:nvPr/>
          </p:nvSpPr>
          <p:spPr>
            <a:xfrm>
              <a:off x="2456036" y="2761636"/>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4" name="Rectangle 33">
              <a:extLst>
                <a:ext uri="{FF2B5EF4-FFF2-40B4-BE49-F238E27FC236}">
                  <a16:creationId xmlns:a16="http://schemas.microsoft.com/office/drawing/2014/main" id="{108D0B64-D8A0-9541-8B33-1CA25F66C0C1}"/>
                </a:ext>
              </a:extLst>
            </p:cNvPr>
            <p:cNvSpPr/>
            <p:nvPr/>
          </p:nvSpPr>
          <p:spPr>
            <a:xfrm>
              <a:off x="1093640" y="5564089"/>
              <a:ext cx="444838" cy="271683"/>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Rectangle 34">
              <a:extLst>
                <a:ext uri="{FF2B5EF4-FFF2-40B4-BE49-F238E27FC236}">
                  <a16:creationId xmlns:a16="http://schemas.microsoft.com/office/drawing/2014/main" id="{210F20D6-E7A0-8E43-8A1F-32E411CD4FF2}"/>
                </a:ext>
              </a:extLst>
            </p:cNvPr>
            <p:cNvSpPr/>
            <p:nvPr/>
          </p:nvSpPr>
          <p:spPr>
            <a:xfrm>
              <a:off x="4125947" y="556642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TextBox 35">
              <a:extLst>
                <a:ext uri="{FF2B5EF4-FFF2-40B4-BE49-F238E27FC236}">
                  <a16:creationId xmlns:a16="http://schemas.microsoft.com/office/drawing/2014/main" id="{4A318D00-FCF3-644B-AC89-1C7A10FD71A3}"/>
                </a:ext>
              </a:extLst>
            </p:cNvPr>
            <p:cNvSpPr txBox="1"/>
            <p:nvPr/>
          </p:nvSpPr>
          <p:spPr>
            <a:xfrm>
              <a:off x="1527512" y="5532483"/>
              <a:ext cx="2752923" cy="338554"/>
            </a:xfrm>
            <a:prstGeom prst="rect">
              <a:avLst/>
            </a:prstGeom>
            <a:noFill/>
          </p:spPr>
          <p:txBody>
            <a:bodyPr wrap="square" rtlCol="0">
              <a:spAutoFit/>
            </a:bodyPr>
            <a:lstStyle/>
            <a:p>
              <a:r>
                <a:rPr lang="en-US" sz="1600" b="1" dirty="0"/>
                <a:t>Hysteretic 4T NEM Router</a:t>
              </a:r>
            </a:p>
          </p:txBody>
        </p:sp>
        <p:sp>
          <p:nvSpPr>
            <p:cNvPr id="37" name="TextBox 36">
              <a:extLst>
                <a:ext uri="{FF2B5EF4-FFF2-40B4-BE49-F238E27FC236}">
                  <a16:creationId xmlns:a16="http://schemas.microsoft.com/office/drawing/2014/main" id="{9CA85367-C7E8-5B49-9816-AE8B9DDEC45C}"/>
                </a:ext>
              </a:extLst>
            </p:cNvPr>
            <p:cNvSpPr txBox="1"/>
            <p:nvPr/>
          </p:nvSpPr>
          <p:spPr>
            <a:xfrm>
              <a:off x="4577938" y="5519153"/>
              <a:ext cx="1345157" cy="338554"/>
            </a:xfrm>
            <a:prstGeom prst="rect">
              <a:avLst/>
            </a:prstGeom>
            <a:noFill/>
          </p:spPr>
          <p:txBody>
            <a:bodyPr wrap="square" rtlCol="0">
              <a:spAutoFit/>
            </a:bodyPr>
            <a:lstStyle/>
            <a:p>
              <a:r>
                <a:rPr lang="en-US" sz="1600" b="1" dirty="0"/>
                <a:t>RRAM Cell</a:t>
              </a:r>
            </a:p>
          </p:txBody>
        </p:sp>
        <p:sp>
          <p:nvSpPr>
            <p:cNvPr id="38" name="TextBox 37">
              <a:extLst>
                <a:ext uri="{FF2B5EF4-FFF2-40B4-BE49-F238E27FC236}">
                  <a16:creationId xmlns:a16="http://schemas.microsoft.com/office/drawing/2014/main" id="{F5B3EC80-5876-7B41-8167-70B51AD8D25B}"/>
                </a:ext>
              </a:extLst>
            </p:cNvPr>
            <p:cNvSpPr txBox="1"/>
            <p:nvPr/>
          </p:nvSpPr>
          <p:spPr>
            <a:xfrm>
              <a:off x="1640725" y="2304251"/>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sp>
          <p:nvSpPr>
            <p:cNvPr id="39" name="Rectangle 38">
              <a:extLst>
                <a:ext uri="{FF2B5EF4-FFF2-40B4-BE49-F238E27FC236}">
                  <a16:creationId xmlns:a16="http://schemas.microsoft.com/office/drawing/2014/main" id="{7F967EEE-0FB6-D449-A0B0-D356FFD2EA54}"/>
                </a:ext>
              </a:extLst>
            </p:cNvPr>
            <p:cNvSpPr/>
            <p:nvPr/>
          </p:nvSpPr>
          <p:spPr>
            <a:xfrm>
              <a:off x="1482758" y="277209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0" name="TextBox 39">
              <a:extLst>
                <a:ext uri="{FF2B5EF4-FFF2-40B4-BE49-F238E27FC236}">
                  <a16:creationId xmlns:a16="http://schemas.microsoft.com/office/drawing/2014/main" id="{7DA1DF78-D72E-FC40-BAE4-6D88C49E2B9A}"/>
                </a:ext>
              </a:extLst>
            </p:cNvPr>
            <p:cNvSpPr txBox="1"/>
            <p:nvPr/>
          </p:nvSpPr>
          <p:spPr>
            <a:xfrm>
              <a:off x="1228383" y="2546937"/>
              <a:ext cx="255198" cy="369332"/>
            </a:xfrm>
            <a:prstGeom prst="rect">
              <a:avLst/>
            </a:prstGeom>
            <a:noFill/>
          </p:spPr>
          <p:txBody>
            <a:bodyPr wrap="none" rtlCol="0">
              <a:spAutoFit/>
            </a:bodyPr>
            <a:lstStyle/>
            <a:p>
              <a:r>
                <a:rPr lang="en-US" b="1" dirty="0"/>
                <a:t>-</a:t>
              </a:r>
            </a:p>
          </p:txBody>
        </p:sp>
        <p:sp>
          <p:nvSpPr>
            <p:cNvPr id="41" name="TextBox 40">
              <a:extLst>
                <a:ext uri="{FF2B5EF4-FFF2-40B4-BE49-F238E27FC236}">
                  <a16:creationId xmlns:a16="http://schemas.microsoft.com/office/drawing/2014/main" id="{12F9C4F0-3961-EB4C-9764-D0580FAC1EBF}"/>
                </a:ext>
              </a:extLst>
            </p:cNvPr>
            <p:cNvSpPr txBox="1"/>
            <p:nvPr/>
          </p:nvSpPr>
          <p:spPr>
            <a:xfrm>
              <a:off x="1877990" y="2570881"/>
              <a:ext cx="300082" cy="369332"/>
            </a:xfrm>
            <a:prstGeom prst="rect">
              <a:avLst/>
            </a:prstGeom>
            <a:noFill/>
          </p:spPr>
          <p:txBody>
            <a:bodyPr wrap="none" rtlCol="0">
              <a:spAutoFit/>
            </a:bodyPr>
            <a:lstStyle/>
            <a:p>
              <a:r>
                <a:rPr lang="en-US" b="1" dirty="0"/>
                <a:t>+</a:t>
              </a:r>
            </a:p>
          </p:txBody>
        </p:sp>
        <p:sp>
          <p:nvSpPr>
            <p:cNvPr id="42" name="TextBox 41">
              <a:extLst>
                <a:ext uri="{FF2B5EF4-FFF2-40B4-BE49-F238E27FC236}">
                  <a16:creationId xmlns:a16="http://schemas.microsoft.com/office/drawing/2014/main" id="{185C62C2-7A3C-3C4C-9EE3-A812BFD5A2C5}"/>
                </a:ext>
              </a:extLst>
            </p:cNvPr>
            <p:cNvSpPr txBox="1"/>
            <p:nvPr/>
          </p:nvSpPr>
          <p:spPr>
            <a:xfrm>
              <a:off x="2155954" y="2570881"/>
              <a:ext cx="300082" cy="369332"/>
            </a:xfrm>
            <a:prstGeom prst="rect">
              <a:avLst/>
            </a:prstGeom>
            <a:noFill/>
          </p:spPr>
          <p:txBody>
            <a:bodyPr wrap="none" rtlCol="0">
              <a:spAutoFit/>
            </a:bodyPr>
            <a:lstStyle/>
            <a:p>
              <a:r>
                <a:rPr lang="en-US" b="1" dirty="0"/>
                <a:t>+</a:t>
              </a:r>
            </a:p>
          </p:txBody>
        </p:sp>
        <p:sp>
          <p:nvSpPr>
            <p:cNvPr id="43" name="TextBox 42">
              <a:extLst>
                <a:ext uri="{FF2B5EF4-FFF2-40B4-BE49-F238E27FC236}">
                  <a16:creationId xmlns:a16="http://schemas.microsoft.com/office/drawing/2014/main" id="{E8190292-D036-6344-94F8-8A22D2574F66}"/>
                </a:ext>
              </a:extLst>
            </p:cNvPr>
            <p:cNvSpPr txBox="1"/>
            <p:nvPr/>
          </p:nvSpPr>
          <p:spPr>
            <a:xfrm>
              <a:off x="2899674" y="2558654"/>
              <a:ext cx="255198" cy="369332"/>
            </a:xfrm>
            <a:prstGeom prst="rect">
              <a:avLst/>
            </a:prstGeom>
            <a:noFill/>
          </p:spPr>
          <p:txBody>
            <a:bodyPr wrap="none" rtlCol="0">
              <a:spAutoFit/>
            </a:bodyPr>
            <a:lstStyle/>
            <a:p>
              <a:r>
                <a:rPr lang="en-US" b="1" dirty="0"/>
                <a:t>-</a:t>
              </a:r>
            </a:p>
          </p:txBody>
        </p:sp>
        <p:sp>
          <p:nvSpPr>
            <p:cNvPr id="44" name="Rectangle 43">
              <a:extLst>
                <a:ext uri="{FF2B5EF4-FFF2-40B4-BE49-F238E27FC236}">
                  <a16:creationId xmlns:a16="http://schemas.microsoft.com/office/drawing/2014/main" id="{3DD34A0A-0A36-1743-A1E3-B28F4CDDF57A}"/>
                </a:ext>
              </a:extLst>
            </p:cNvPr>
            <p:cNvSpPr/>
            <p:nvPr/>
          </p:nvSpPr>
          <p:spPr>
            <a:xfrm>
              <a:off x="2449052" y="474219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5" name="Rectangle 44">
              <a:extLst>
                <a:ext uri="{FF2B5EF4-FFF2-40B4-BE49-F238E27FC236}">
                  <a16:creationId xmlns:a16="http://schemas.microsoft.com/office/drawing/2014/main" id="{50CFC107-5CD8-CF40-91E4-7B04254A073F}"/>
                </a:ext>
              </a:extLst>
            </p:cNvPr>
            <p:cNvSpPr/>
            <p:nvPr/>
          </p:nvSpPr>
          <p:spPr>
            <a:xfrm>
              <a:off x="1463074" y="475265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6" name="Rectangle 45">
              <a:extLst>
                <a:ext uri="{FF2B5EF4-FFF2-40B4-BE49-F238E27FC236}">
                  <a16:creationId xmlns:a16="http://schemas.microsoft.com/office/drawing/2014/main" id="{A790934C-EEF7-1E42-8835-4D4BF13554E0}"/>
                </a:ext>
              </a:extLst>
            </p:cNvPr>
            <p:cNvSpPr/>
            <p:nvPr/>
          </p:nvSpPr>
          <p:spPr>
            <a:xfrm>
              <a:off x="4659474" y="276128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7" name="Rectangle 46">
              <a:extLst>
                <a:ext uri="{FF2B5EF4-FFF2-40B4-BE49-F238E27FC236}">
                  <a16:creationId xmlns:a16="http://schemas.microsoft.com/office/drawing/2014/main" id="{1CC4FD5C-DEBF-D946-B376-459E611B8345}"/>
                </a:ext>
              </a:extLst>
            </p:cNvPr>
            <p:cNvSpPr/>
            <p:nvPr/>
          </p:nvSpPr>
          <p:spPr>
            <a:xfrm>
              <a:off x="3686196" y="2771752"/>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8" name="Rectangle 47">
              <a:extLst>
                <a:ext uri="{FF2B5EF4-FFF2-40B4-BE49-F238E27FC236}">
                  <a16:creationId xmlns:a16="http://schemas.microsoft.com/office/drawing/2014/main" id="{BF6A0A6E-055D-BB41-AA49-EB34D3A3EBE4}"/>
                </a:ext>
              </a:extLst>
            </p:cNvPr>
            <p:cNvSpPr/>
            <p:nvPr/>
          </p:nvSpPr>
          <p:spPr>
            <a:xfrm>
              <a:off x="4658565" y="473137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9" name="Rectangle 48">
              <a:extLst>
                <a:ext uri="{FF2B5EF4-FFF2-40B4-BE49-F238E27FC236}">
                  <a16:creationId xmlns:a16="http://schemas.microsoft.com/office/drawing/2014/main" id="{40816645-E628-364C-9FD7-A5FE5E71FD2F}"/>
                </a:ext>
              </a:extLst>
            </p:cNvPr>
            <p:cNvSpPr/>
            <p:nvPr/>
          </p:nvSpPr>
          <p:spPr>
            <a:xfrm>
              <a:off x="3685287" y="474183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Tree>
    <p:extLst>
      <p:ext uri="{BB962C8B-B14F-4D97-AF65-F5344CB8AC3E}">
        <p14:creationId xmlns:p14="http://schemas.microsoft.com/office/powerpoint/2010/main" val="559673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F8996-81EA-A64D-BBE2-EB70B18CD9CA}"/>
              </a:ext>
            </a:extLst>
          </p:cNvPr>
          <p:cNvSpPr>
            <a:spLocks noGrp="1"/>
          </p:cNvSpPr>
          <p:nvPr>
            <p:ph type="title"/>
          </p:nvPr>
        </p:nvSpPr>
        <p:spPr>
          <a:xfrm>
            <a:off x="838200" y="-116442"/>
            <a:ext cx="10515600" cy="1325563"/>
          </a:xfrm>
        </p:spPr>
        <p:txBody>
          <a:bodyPr/>
          <a:lstStyle/>
          <a:p>
            <a:r>
              <a:rPr lang="en-US" dirty="0"/>
              <a:t>Time trace of valid state transitions in HSPICE</a:t>
            </a:r>
          </a:p>
        </p:txBody>
      </p:sp>
      <p:pic>
        <p:nvPicPr>
          <p:cNvPr id="5" name="Content Placeholder 4">
            <a:extLst>
              <a:ext uri="{FF2B5EF4-FFF2-40B4-BE49-F238E27FC236}">
                <a16:creationId xmlns:a16="http://schemas.microsoft.com/office/drawing/2014/main" id="{238B1D43-8B0B-E44D-915E-7968F01FE2DB}"/>
              </a:ext>
            </a:extLst>
          </p:cNvPr>
          <p:cNvPicPr>
            <a:picLocks noGrp="1" noChangeAspect="1"/>
          </p:cNvPicPr>
          <p:nvPr>
            <p:ph idx="1"/>
          </p:nvPr>
        </p:nvPicPr>
        <p:blipFill rotWithShape="1">
          <a:blip r:embed="rId2"/>
          <a:srcRect t="10581" b="5713"/>
          <a:stretch/>
        </p:blipFill>
        <p:spPr>
          <a:xfrm>
            <a:off x="475151" y="1371600"/>
            <a:ext cx="11241698" cy="5349875"/>
          </a:xfrm>
        </p:spPr>
      </p:pic>
      <p:grpSp>
        <p:nvGrpSpPr>
          <p:cNvPr id="24" name="Group 23">
            <a:extLst>
              <a:ext uri="{FF2B5EF4-FFF2-40B4-BE49-F238E27FC236}">
                <a16:creationId xmlns:a16="http://schemas.microsoft.com/office/drawing/2014/main" id="{B70B555D-F261-6245-A675-F6127A945E85}"/>
              </a:ext>
            </a:extLst>
          </p:cNvPr>
          <p:cNvGrpSpPr/>
          <p:nvPr/>
        </p:nvGrpSpPr>
        <p:grpSpPr>
          <a:xfrm>
            <a:off x="2984500" y="1025525"/>
            <a:ext cx="7213600" cy="5349875"/>
            <a:chOff x="2984500" y="1485900"/>
            <a:chExt cx="7213600" cy="4889500"/>
          </a:xfrm>
        </p:grpSpPr>
        <p:cxnSp>
          <p:nvCxnSpPr>
            <p:cNvPr id="7" name="Straight Connector 6">
              <a:extLst>
                <a:ext uri="{FF2B5EF4-FFF2-40B4-BE49-F238E27FC236}">
                  <a16:creationId xmlns:a16="http://schemas.microsoft.com/office/drawing/2014/main" id="{92063BEB-29E4-824B-9693-8106A7BF275F}"/>
                </a:ext>
              </a:extLst>
            </p:cNvPr>
            <p:cNvCxnSpPr/>
            <p:nvPr/>
          </p:nvCxnSpPr>
          <p:spPr>
            <a:xfrm>
              <a:off x="29845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C4BC4E4-5C51-E44A-B8C1-D87A56DD551D}"/>
                </a:ext>
              </a:extLst>
            </p:cNvPr>
            <p:cNvCxnSpPr/>
            <p:nvPr/>
          </p:nvCxnSpPr>
          <p:spPr>
            <a:xfrm>
              <a:off x="3708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EA8F0AC-534E-3349-B871-4657A8B47A7E}"/>
                </a:ext>
              </a:extLst>
            </p:cNvPr>
            <p:cNvCxnSpPr/>
            <p:nvPr/>
          </p:nvCxnSpPr>
          <p:spPr>
            <a:xfrm>
              <a:off x="44196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B75235-37E1-1A4B-A8E6-742C27A10AFD}"/>
                </a:ext>
              </a:extLst>
            </p:cNvPr>
            <p:cNvCxnSpPr/>
            <p:nvPr/>
          </p:nvCxnSpPr>
          <p:spPr>
            <a:xfrm>
              <a:off x="51435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DC88EA-F157-C145-9B5C-D6D51E0D53AF}"/>
                </a:ext>
              </a:extLst>
            </p:cNvPr>
            <p:cNvCxnSpPr/>
            <p:nvPr/>
          </p:nvCxnSpPr>
          <p:spPr>
            <a:xfrm>
              <a:off x="5867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B9A0262-B67F-3F49-96E9-FBAF44C303F4}"/>
                </a:ext>
              </a:extLst>
            </p:cNvPr>
            <p:cNvCxnSpPr/>
            <p:nvPr/>
          </p:nvCxnSpPr>
          <p:spPr>
            <a:xfrm>
              <a:off x="65913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2106A7-18AB-194F-AEF0-0E2237C81C5F}"/>
                </a:ext>
              </a:extLst>
            </p:cNvPr>
            <p:cNvCxnSpPr/>
            <p:nvPr/>
          </p:nvCxnSpPr>
          <p:spPr>
            <a:xfrm>
              <a:off x="73152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073E564-652B-B94C-9F0F-98F8A61A77B2}"/>
                </a:ext>
              </a:extLst>
            </p:cNvPr>
            <p:cNvCxnSpPr/>
            <p:nvPr/>
          </p:nvCxnSpPr>
          <p:spPr>
            <a:xfrm>
              <a:off x="8026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357E41-AD52-8848-8070-F2E940DD7CC0}"/>
                </a:ext>
              </a:extLst>
            </p:cNvPr>
            <p:cNvCxnSpPr/>
            <p:nvPr/>
          </p:nvCxnSpPr>
          <p:spPr>
            <a:xfrm>
              <a:off x="87503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C8FBD2-34FC-434B-842A-5A72EA17CC4F}"/>
                </a:ext>
              </a:extLst>
            </p:cNvPr>
            <p:cNvCxnSpPr/>
            <p:nvPr/>
          </p:nvCxnSpPr>
          <p:spPr>
            <a:xfrm>
              <a:off x="94869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681CC0-09FD-D34D-B3A0-8D9CB0A0CC0D}"/>
                </a:ext>
              </a:extLst>
            </p:cNvPr>
            <p:cNvCxnSpPr/>
            <p:nvPr/>
          </p:nvCxnSpPr>
          <p:spPr>
            <a:xfrm>
              <a:off x="101981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9514B4CF-5BC5-1841-8CCE-32AD20CABFF9}"/>
              </a:ext>
            </a:extLst>
          </p:cNvPr>
          <p:cNvSpPr txBox="1"/>
          <p:nvPr/>
        </p:nvSpPr>
        <p:spPr>
          <a:xfrm>
            <a:off x="2157972" y="1039844"/>
            <a:ext cx="651140" cy="307777"/>
          </a:xfrm>
          <a:prstGeom prst="rect">
            <a:avLst/>
          </a:prstGeom>
          <a:noFill/>
        </p:spPr>
        <p:txBody>
          <a:bodyPr wrap="none" rtlCol="0">
            <a:spAutoFit/>
          </a:bodyPr>
          <a:lstStyle/>
          <a:p>
            <a:r>
              <a:rPr lang="en-US" sz="1400" b="1" dirty="0"/>
              <a:t>OFF_0</a:t>
            </a:r>
          </a:p>
        </p:txBody>
      </p:sp>
      <p:sp>
        <p:nvSpPr>
          <p:cNvPr id="21" name="TextBox 20">
            <a:extLst>
              <a:ext uri="{FF2B5EF4-FFF2-40B4-BE49-F238E27FC236}">
                <a16:creationId xmlns:a16="http://schemas.microsoft.com/office/drawing/2014/main" id="{8DF666E1-16D8-494F-A8F5-2EB5577C64C2}"/>
              </a:ext>
            </a:extLst>
          </p:cNvPr>
          <p:cNvSpPr txBox="1"/>
          <p:nvPr/>
        </p:nvSpPr>
        <p:spPr>
          <a:xfrm>
            <a:off x="3135269" y="1039844"/>
            <a:ext cx="445956" cy="307777"/>
          </a:xfrm>
          <a:prstGeom prst="rect">
            <a:avLst/>
          </a:prstGeom>
          <a:noFill/>
        </p:spPr>
        <p:txBody>
          <a:bodyPr wrap="none" rtlCol="0">
            <a:spAutoFit/>
          </a:bodyPr>
          <a:lstStyle/>
          <a:p>
            <a:r>
              <a:rPr lang="en-US" sz="1400" b="1" dirty="0"/>
              <a:t>SET</a:t>
            </a:r>
          </a:p>
        </p:txBody>
      </p:sp>
      <p:sp>
        <p:nvSpPr>
          <p:cNvPr id="22" name="TextBox 21">
            <a:extLst>
              <a:ext uri="{FF2B5EF4-FFF2-40B4-BE49-F238E27FC236}">
                <a16:creationId xmlns:a16="http://schemas.microsoft.com/office/drawing/2014/main" id="{1AC7C5A3-38E5-8945-BB1C-6DE1D32B548C}"/>
              </a:ext>
            </a:extLst>
          </p:cNvPr>
          <p:cNvSpPr txBox="1"/>
          <p:nvPr/>
        </p:nvSpPr>
        <p:spPr>
          <a:xfrm>
            <a:off x="3750723" y="1039844"/>
            <a:ext cx="651140" cy="307777"/>
          </a:xfrm>
          <a:prstGeom prst="rect">
            <a:avLst/>
          </a:prstGeom>
          <a:noFill/>
        </p:spPr>
        <p:txBody>
          <a:bodyPr wrap="none" rtlCol="0">
            <a:spAutoFit/>
          </a:bodyPr>
          <a:lstStyle/>
          <a:p>
            <a:r>
              <a:rPr lang="en-US" sz="1400" b="1" dirty="0"/>
              <a:t>OFF_1</a:t>
            </a:r>
          </a:p>
        </p:txBody>
      </p:sp>
      <p:sp>
        <p:nvSpPr>
          <p:cNvPr id="23" name="TextBox 22">
            <a:extLst>
              <a:ext uri="{FF2B5EF4-FFF2-40B4-BE49-F238E27FC236}">
                <a16:creationId xmlns:a16="http://schemas.microsoft.com/office/drawing/2014/main" id="{26844E00-69CE-8B4A-9D88-F5FCECC629BF}"/>
              </a:ext>
            </a:extLst>
          </p:cNvPr>
          <p:cNvSpPr txBox="1"/>
          <p:nvPr/>
        </p:nvSpPr>
        <p:spPr>
          <a:xfrm>
            <a:off x="4412152" y="1039844"/>
            <a:ext cx="768865" cy="307777"/>
          </a:xfrm>
          <a:prstGeom prst="rect">
            <a:avLst/>
          </a:prstGeom>
          <a:noFill/>
        </p:spPr>
        <p:txBody>
          <a:bodyPr wrap="none" rtlCol="0">
            <a:spAutoFit/>
          </a:bodyPr>
          <a:lstStyle/>
          <a:p>
            <a:r>
              <a:rPr lang="en-US" sz="1400" b="1" dirty="0"/>
              <a:t>COPY_1</a:t>
            </a:r>
          </a:p>
        </p:txBody>
      </p:sp>
      <p:sp>
        <p:nvSpPr>
          <p:cNvPr id="25" name="TextBox 24">
            <a:extLst>
              <a:ext uri="{FF2B5EF4-FFF2-40B4-BE49-F238E27FC236}">
                <a16:creationId xmlns:a16="http://schemas.microsoft.com/office/drawing/2014/main" id="{AFBB9677-565F-A447-ADD8-BB12A073CA83}"/>
              </a:ext>
            </a:extLst>
          </p:cNvPr>
          <p:cNvSpPr txBox="1"/>
          <p:nvPr/>
        </p:nvSpPr>
        <p:spPr>
          <a:xfrm>
            <a:off x="5124164" y="1039844"/>
            <a:ext cx="790601" cy="307777"/>
          </a:xfrm>
          <a:prstGeom prst="rect">
            <a:avLst/>
          </a:prstGeom>
          <a:noFill/>
        </p:spPr>
        <p:txBody>
          <a:bodyPr wrap="none" rtlCol="0">
            <a:spAutoFit/>
          </a:bodyPr>
          <a:lstStyle/>
          <a:p>
            <a:r>
              <a:rPr lang="en-US" sz="1400" b="1" dirty="0"/>
              <a:t>HOLD_1</a:t>
            </a:r>
          </a:p>
        </p:txBody>
      </p:sp>
      <p:sp>
        <p:nvSpPr>
          <p:cNvPr id="26" name="TextBox 25">
            <a:extLst>
              <a:ext uri="{FF2B5EF4-FFF2-40B4-BE49-F238E27FC236}">
                <a16:creationId xmlns:a16="http://schemas.microsoft.com/office/drawing/2014/main" id="{5B0B8B07-033D-7F43-84C2-208676F5AB1D}"/>
              </a:ext>
            </a:extLst>
          </p:cNvPr>
          <p:cNvSpPr txBox="1"/>
          <p:nvPr/>
        </p:nvSpPr>
        <p:spPr>
          <a:xfrm>
            <a:off x="5909707" y="1039844"/>
            <a:ext cx="651140" cy="307777"/>
          </a:xfrm>
          <a:prstGeom prst="rect">
            <a:avLst/>
          </a:prstGeom>
          <a:noFill/>
        </p:spPr>
        <p:txBody>
          <a:bodyPr wrap="none" rtlCol="0">
            <a:spAutoFit/>
          </a:bodyPr>
          <a:lstStyle/>
          <a:p>
            <a:r>
              <a:rPr lang="en-US" sz="1400" b="1" dirty="0"/>
              <a:t>OFF_1</a:t>
            </a:r>
          </a:p>
        </p:txBody>
      </p:sp>
      <p:sp>
        <p:nvSpPr>
          <p:cNvPr id="28" name="TextBox 27">
            <a:extLst>
              <a:ext uri="{FF2B5EF4-FFF2-40B4-BE49-F238E27FC236}">
                <a16:creationId xmlns:a16="http://schemas.microsoft.com/office/drawing/2014/main" id="{A344194C-A686-3A42-8E2C-ECB5E0A61FA6}"/>
              </a:ext>
            </a:extLst>
          </p:cNvPr>
          <p:cNvSpPr txBox="1"/>
          <p:nvPr/>
        </p:nvSpPr>
        <p:spPr>
          <a:xfrm>
            <a:off x="6655812" y="1058403"/>
            <a:ext cx="633379" cy="307777"/>
          </a:xfrm>
          <a:prstGeom prst="rect">
            <a:avLst/>
          </a:prstGeom>
          <a:noFill/>
        </p:spPr>
        <p:txBody>
          <a:bodyPr wrap="none" rtlCol="0">
            <a:spAutoFit/>
          </a:bodyPr>
          <a:lstStyle/>
          <a:p>
            <a:r>
              <a:rPr lang="en-US" sz="1400" b="1" dirty="0"/>
              <a:t>RESET</a:t>
            </a:r>
          </a:p>
        </p:txBody>
      </p:sp>
      <p:sp>
        <p:nvSpPr>
          <p:cNvPr id="29" name="TextBox 28">
            <a:extLst>
              <a:ext uri="{FF2B5EF4-FFF2-40B4-BE49-F238E27FC236}">
                <a16:creationId xmlns:a16="http://schemas.microsoft.com/office/drawing/2014/main" id="{C1331E00-C429-3845-8BF9-6AA30913F996}"/>
              </a:ext>
            </a:extLst>
          </p:cNvPr>
          <p:cNvSpPr txBox="1"/>
          <p:nvPr/>
        </p:nvSpPr>
        <p:spPr>
          <a:xfrm>
            <a:off x="7360353" y="1058403"/>
            <a:ext cx="651140" cy="307777"/>
          </a:xfrm>
          <a:prstGeom prst="rect">
            <a:avLst/>
          </a:prstGeom>
          <a:noFill/>
        </p:spPr>
        <p:txBody>
          <a:bodyPr wrap="none" rtlCol="0">
            <a:spAutoFit/>
          </a:bodyPr>
          <a:lstStyle/>
          <a:p>
            <a:r>
              <a:rPr lang="en-US" sz="1400" b="1" dirty="0"/>
              <a:t>OFF_0</a:t>
            </a:r>
          </a:p>
        </p:txBody>
      </p:sp>
      <p:sp>
        <p:nvSpPr>
          <p:cNvPr id="30" name="TextBox 29">
            <a:extLst>
              <a:ext uri="{FF2B5EF4-FFF2-40B4-BE49-F238E27FC236}">
                <a16:creationId xmlns:a16="http://schemas.microsoft.com/office/drawing/2014/main" id="{476E2A4E-29D9-5541-A8AB-BFB2F7966129}"/>
              </a:ext>
            </a:extLst>
          </p:cNvPr>
          <p:cNvSpPr txBox="1"/>
          <p:nvPr/>
        </p:nvSpPr>
        <p:spPr>
          <a:xfrm>
            <a:off x="8021782" y="1058403"/>
            <a:ext cx="768865" cy="307777"/>
          </a:xfrm>
          <a:prstGeom prst="rect">
            <a:avLst/>
          </a:prstGeom>
          <a:noFill/>
        </p:spPr>
        <p:txBody>
          <a:bodyPr wrap="none" rtlCol="0">
            <a:spAutoFit/>
          </a:bodyPr>
          <a:lstStyle/>
          <a:p>
            <a:r>
              <a:rPr lang="en-US" sz="1400" b="1" dirty="0"/>
              <a:t>COPY_0</a:t>
            </a:r>
          </a:p>
        </p:txBody>
      </p:sp>
      <p:sp>
        <p:nvSpPr>
          <p:cNvPr id="31" name="TextBox 30">
            <a:extLst>
              <a:ext uri="{FF2B5EF4-FFF2-40B4-BE49-F238E27FC236}">
                <a16:creationId xmlns:a16="http://schemas.microsoft.com/office/drawing/2014/main" id="{29874C1B-43C7-E944-9C03-56C7F83E6212}"/>
              </a:ext>
            </a:extLst>
          </p:cNvPr>
          <p:cNvSpPr txBox="1"/>
          <p:nvPr/>
        </p:nvSpPr>
        <p:spPr>
          <a:xfrm>
            <a:off x="8733794" y="1058403"/>
            <a:ext cx="790601" cy="307777"/>
          </a:xfrm>
          <a:prstGeom prst="rect">
            <a:avLst/>
          </a:prstGeom>
          <a:noFill/>
        </p:spPr>
        <p:txBody>
          <a:bodyPr wrap="none" rtlCol="0">
            <a:spAutoFit/>
          </a:bodyPr>
          <a:lstStyle/>
          <a:p>
            <a:r>
              <a:rPr lang="en-US" sz="1400" b="1" dirty="0"/>
              <a:t>HOLD_0</a:t>
            </a:r>
          </a:p>
        </p:txBody>
      </p:sp>
      <p:sp>
        <p:nvSpPr>
          <p:cNvPr id="32" name="TextBox 31">
            <a:extLst>
              <a:ext uri="{FF2B5EF4-FFF2-40B4-BE49-F238E27FC236}">
                <a16:creationId xmlns:a16="http://schemas.microsoft.com/office/drawing/2014/main" id="{A21C5BDF-BD29-0542-A159-0FD88A726379}"/>
              </a:ext>
            </a:extLst>
          </p:cNvPr>
          <p:cNvSpPr txBox="1"/>
          <p:nvPr/>
        </p:nvSpPr>
        <p:spPr>
          <a:xfrm>
            <a:off x="9519337" y="1058403"/>
            <a:ext cx="651140" cy="307777"/>
          </a:xfrm>
          <a:prstGeom prst="rect">
            <a:avLst/>
          </a:prstGeom>
          <a:noFill/>
        </p:spPr>
        <p:txBody>
          <a:bodyPr wrap="none" rtlCol="0">
            <a:spAutoFit/>
          </a:bodyPr>
          <a:lstStyle/>
          <a:p>
            <a:r>
              <a:rPr lang="en-US" sz="1400" b="1"/>
              <a:t>OFF_0</a:t>
            </a:r>
            <a:endParaRPr lang="en-US" sz="1400" b="1" dirty="0"/>
          </a:p>
        </p:txBody>
      </p:sp>
      <p:sp>
        <p:nvSpPr>
          <p:cNvPr id="33" name="TextBox 32">
            <a:extLst>
              <a:ext uri="{FF2B5EF4-FFF2-40B4-BE49-F238E27FC236}">
                <a16:creationId xmlns:a16="http://schemas.microsoft.com/office/drawing/2014/main" id="{B4F71359-C76D-984C-B891-A46CD4BD5D4A}"/>
              </a:ext>
            </a:extLst>
          </p:cNvPr>
          <p:cNvSpPr txBox="1"/>
          <p:nvPr/>
        </p:nvSpPr>
        <p:spPr>
          <a:xfrm>
            <a:off x="1130755" y="996848"/>
            <a:ext cx="864339" cy="369332"/>
          </a:xfrm>
          <a:prstGeom prst="rect">
            <a:avLst/>
          </a:prstGeom>
          <a:noFill/>
        </p:spPr>
        <p:txBody>
          <a:bodyPr wrap="none" rtlCol="0">
            <a:spAutoFit/>
          </a:bodyPr>
          <a:lstStyle/>
          <a:p>
            <a:r>
              <a:rPr lang="en-US" b="1" dirty="0"/>
              <a:t>MODE:</a:t>
            </a:r>
          </a:p>
        </p:txBody>
      </p:sp>
    </p:spTree>
    <p:extLst>
      <p:ext uri="{BB962C8B-B14F-4D97-AF65-F5344CB8AC3E}">
        <p14:creationId xmlns:p14="http://schemas.microsoft.com/office/powerpoint/2010/main" val="476422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4518D-5821-D44C-B8CA-35712A4CC6A7}"/>
              </a:ext>
            </a:extLst>
          </p:cNvPr>
          <p:cNvSpPr>
            <a:spLocks noGrp="1"/>
          </p:cNvSpPr>
          <p:nvPr>
            <p:ph type="title"/>
          </p:nvPr>
        </p:nvSpPr>
        <p:spPr/>
        <p:txBody>
          <a:bodyPr/>
          <a:lstStyle/>
          <a:p>
            <a:r>
              <a:rPr lang="en-US" dirty="0"/>
              <a:t>Half-select problem</a:t>
            </a:r>
          </a:p>
        </p:txBody>
      </p:sp>
      <p:pic>
        <p:nvPicPr>
          <p:cNvPr id="5" name="Content Placeholder 4">
            <a:extLst>
              <a:ext uri="{FF2B5EF4-FFF2-40B4-BE49-F238E27FC236}">
                <a16:creationId xmlns:a16="http://schemas.microsoft.com/office/drawing/2014/main" id="{43F42AD7-F363-A240-BD7E-5B5DCA4AEE43}"/>
              </a:ext>
            </a:extLst>
          </p:cNvPr>
          <p:cNvPicPr>
            <a:picLocks noGrp="1" noChangeAspect="1"/>
          </p:cNvPicPr>
          <p:nvPr>
            <p:ph idx="1"/>
          </p:nvPr>
        </p:nvPicPr>
        <p:blipFill>
          <a:blip r:embed="rId2"/>
          <a:stretch>
            <a:fillRect/>
          </a:stretch>
        </p:blipFill>
        <p:spPr>
          <a:xfrm>
            <a:off x="4737893" y="1281411"/>
            <a:ext cx="5764213" cy="5424189"/>
          </a:xfrm>
        </p:spPr>
      </p:pic>
      <p:sp>
        <p:nvSpPr>
          <p:cNvPr id="6" name="TextBox 5">
            <a:extLst>
              <a:ext uri="{FF2B5EF4-FFF2-40B4-BE49-F238E27FC236}">
                <a16:creationId xmlns:a16="http://schemas.microsoft.com/office/drawing/2014/main" id="{B4EDAB00-D337-2C43-A6F7-DA3E205104D5}"/>
              </a:ext>
            </a:extLst>
          </p:cNvPr>
          <p:cNvSpPr txBox="1"/>
          <p:nvPr/>
        </p:nvSpPr>
        <p:spPr>
          <a:xfrm>
            <a:off x="838200" y="3320981"/>
            <a:ext cx="3187700" cy="1754326"/>
          </a:xfrm>
          <a:prstGeom prst="rect">
            <a:avLst/>
          </a:prstGeom>
          <a:noFill/>
        </p:spPr>
        <p:txBody>
          <a:bodyPr wrap="square" rtlCol="0">
            <a:spAutoFit/>
          </a:bodyPr>
          <a:lstStyle/>
          <a:p>
            <a:r>
              <a:rPr lang="en-US" dirty="0"/>
              <a:t>Avoiding write disturbance requires RRAM to have asymmetric SET/RESET voltages</a:t>
            </a:r>
          </a:p>
          <a:p>
            <a:endParaRPr lang="en-US" dirty="0"/>
          </a:p>
          <a:p>
            <a:r>
              <a:rPr lang="en-US" dirty="0"/>
              <a:t>Approximately speaking:</a:t>
            </a:r>
          </a:p>
          <a:p>
            <a:r>
              <a:rPr lang="en-US" dirty="0"/>
              <a:t>|V</a:t>
            </a:r>
            <a:r>
              <a:rPr lang="en-US" baseline="-25000" dirty="0"/>
              <a:t>SET</a:t>
            </a:r>
            <a:r>
              <a:rPr lang="en-US" dirty="0"/>
              <a:t>| &gt; |V</a:t>
            </a:r>
            <a:r>
              <a:rPr lang="en-US" baseline="-25000" dirty="0"/>
              <a:t>RST</a:t>
            </a:r>
            <a:r>
              <a:rPr lang="en-US" dirty="0"/>
              <a:t>|</a:t>
            </a:r>
          </a:p>
        </p:txBody>
      </p:sp>
    </p:spTree>
    <p:extLst>
      <p:ext uri="{BB962C8B-B14F-4D97-AF65-F5344CB8AC3E}">
        <p14:creationId xmlns:p14="http://schemas.microsoft.com/office/powerpoint/2010/main" val="3783755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67C04-68D3-B74D-A983-6ABC9040FBB7}"/>
              </a:ext>
            </a:extLst>
          </p:cNvPr>
          <p:cNvSpPr>
            <a:spLocks noGrp="1"/>
          </p:cNvSpPr>
          <p:nvPr>
            <p:ph type="title"/>
          </p:nvPr>
        </p:nvSpPr>
        <p:spPr/>
        <p:txBody>
          <a:bodyPr/>
          <a:lstStyle/>
          <a:p>
            <a:r>
              <a:rPr lang="en-US" dirty="0"/>
              <a:t>Where does reconfigurability overhead come from?</a:t>
            </a:r>
          </a:p>
        </p:txBody>
      </p:sp>
      <p:sp>
        <p:nvSpPr>
          <p:cNvPr id="3" name="Content Placeholder 2">
            <a:extLst>
              <a:ext uri="{FF2B5EF4-FFF2-40B4-BE49-F238E27FC236}">
                <a16:creationId xmlns:a16="http://schemas.microsoft.com/office/drawing/2014/main" id="{A8164B04-7A62-264B-81A1-54508032E0C3}"/>
              </a:ext>
            </a:extLst>
          </p:cNvPr>
          <p:cNvSpPr>
            <a:spLocks noGrp="1"/>
          </p:cNvSpPr>
          <p:nvPr>
            <p:ph idx="1"/>
          </p:nvPr>
        </p:nvSpPr>
        <p:spPr/>
        <p:txBody>
          <a:bodyPr>
            <a:normAutofit lnSpcReduction="10000"/>
          </a:bodyPr>
          <a:lstStyle/>
          <a:p>
            <a:r>
              <a:rPr lang="en-US" dirty="0"/>
              <a:t>LUTs are less efficient than standard cells</a:t>
            </a:r>
          </a:p>
          <a:p>
            <a:pPr lvl="1"/>
            <a:r>
              <a:rPr lang="en-US" dirty="0"/>
              <a:t>Increase area</a:t>
            </a:r>
          </a:p>
          <a:p>
            <a:pPr lvl="1"/>
            <a:r>
              <a:rPr lang="en-US" dirty="0"/>
              <a:t>Increases power and delay a little</a:t>
            </a:r>
          </a:p>
          <a:p>
            <a:pPr lvl="1"/>
            <a:r>
              <a:rPr lang="en-US" dirty="0"/>
              <a:t>Less of a problem for CGRAs: use more efficient logic blocks</a:t>
            </a:r>
          </a:p>
          <a:p>
            <a:r>
              <a:rPr lang="en-US" dirty="0"/>
              <a:t>Unutilized logic components</a:t>
            </a:r>
          </a:p>
          <a:p>
            <a:pPr lvl="1"/>
            <a:r>
              <a:rPr lang="en-US" dirty="0"/>
              <a:t>Increase area</a:t>
            </a:r>
          </a:p>
          <a:p>
            <a:pPr lvl="1"/>
            <a:r>
              <a:rPr lang="en-US" dirty="0"/>
              <a:t>Less of a problem for FPGAs: homogeneity within CLBs</a:t>
            </a:r>
          </a:p>
          <a:p>
            <a:r>
              <a:rPr lang="en-US" b="1" dirty="0"/>
              <a:t>Reconfigurable Routing</a:t>
            </a:r>
          </a:p>
          <a:p>
            <a:pPr lvl="1"/>
            <a:r>
              <a:rPr lang="en-US" b="1" dirty="0"/>
              <a:t>Increases area (80-90% of FPGA area is routing)</a:t>
            </a:r>
          </a:p>
          <a:p>
            <a:pPr lvl="1"/>
            <a:r>
              <a:rPr lang="en-US" b="1" dirty="0"/>
              <a:t>Increases power (5-12x)</a:t>
            </a:r>
          </a:p>
          <a:p>
            <a:pPr lvl="1"/>
            <a:r>
              <a:rPr lang="en-US" b="1" dirty="0"/>
              <a:t>Increases delay (3-4x)</a:t>
            </a:r>
          </a:p>
          <a:p>
            <a:endParaRPr lang="en-US" dirty="0"/>
          </a:p>
        </p:txBody>
      </p:sp>
    </p:spTree>
    <p:extLst>
      <p:ext uri="{BB962C8B-B14F-4D97-AF65-F5344CB8AC3E}">
        <p14:creationId xmlns:p14="http://schemas.microsoft.com/office/powerpoint/2010/main" val="130794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7C12-0257-1445-86C1-D87A1A1B7FB5}"/>
              </a:ext>
            </a:extLst>
          </p:cNvPr>
          <p:cNvSpPr>
            <a:spLocks noGrp="1"/>
          </p:cNvSpPr>
          <p:nvPr>
            <p:ph type="title"/>
          </p:nvPr>
        </p:nvSpPr>
        <p:spPr/>
        <p:txBody>
          <a:bodyPr/>
          <a:lstStyle/>
          <a:p>
            <a:r>
              <a:rPr lang="en-US" dirty="0"/>
              <a:t>Row/col controllers</a:t>
            </a:r>
          </a:p>
        </p:txBody>
      </p:sp>
      <p:pic>
        <p:nvPicPr>
          <p:cNvPr id="28" name="Picture 27">
            <a:extLst>
              <a:ext uri="{FF2B5EF4-FFF2-40B4-BE49-F238E27FC236}">
                <a16:creationId xmlns:a16="http://schemas.microsoft.com/office/drawing/2014/main" id="{A49E9749-3A5E-FB45-89AB-F2D91B0B5320}"/>
              </a:ext>
            </a:extLst>
          </p:cNvPr>
          <p:cNvPicPr>
            <a:picLocks noChangeAspect="1"/>
          </p:cNvPicPr>
          <p:nvPr/>
        </p:nvPicPr>
        <p:blipFill>
          <a:blip r:embed="rId3"/>
          <a:stretch>
            <a:fillRect/>
          </a:stretch>
        </p:blipFill>
        <p:spPr>
          <a:xfrm>
            <a:off x="3371096" y="1411602"/>
            <a:ext cx="5449807" cy="4958201"/>
          </a:xfrm>
          <a:prstGeom prst="rect">
            <a:avLst/>
          </a:prstGeom>
        </p:spPr>
      </p:pic>
      <p:sp>
        <p:nvSpPr>
          <p:cNvPr id="32" name="TextBox 31">
            <a:extLst>
              <a:ext uri="{FF2B5EF4-FFF2-40B4-BE49-F238E27FC236}">
                <a16:creationId xmlns:a16="http://schemas.microsoft.com/office/drawing/2014/main" id="{C6F2C181-C762-BC46-B73D-F17F36BCC534}"/>
              </a:ext>
            </a:extLst>
          </p:cNvPr>
          <p:cNvSpPr txBox="1"/>
          <p:nvPr/>
        </p:nvSpPr>
        <p:spPr>
          <a:xfrm>
            <a:off x="3852500" y="6308209"/>
            <a:ext cx="4486998" cy="369332"/>
          </a:xfrm>
          <a:prstGeom prst="rect">
            <a:avLst/>
          </a:prstGeom>
          <a:noFill/>
        </p:spPr>
        <p:txBody>
          <a:bodyPr wrap="none" rtlCol="0">
            <a:spAutoFit/>
          </a:bodyPr>
          <a:lstStyle/>
          <a:p>
            <a:r>
              <a:rPr lang="en-US" dirty="0">
                <a:hlinkClick r:id="rId4"/>
              </a:rPr>
              <a:t>https://www.falstad.com/circuit/circuitjs.html</a:t>
            </a:r>
            <a:endParaRPr lang="en-US" dirty="0"/>
          </a:p>
        </p:txBody>
      </p:sp>
    </p:spTree>
    <p:extLst>
      <p:ext uri="{BB962C8B-B14F-4D97-AF65-F5344CB8AC3E}">
        <p14:creationId xmlns:p14="http://schemas.microsoft.com/office/powerpoint/2010/main" val="1093031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24393F-5992-944A-9215-BB5BEBEC7153}"/>
              </a:ext>
            </a:extLst>
          </p:cNvPr>
          <p:cNvSpPr>
            <a:spLocks noGrp="1"/>
          </p:cNvSpPr>
          <p:nvPr>
            <p:ph type="title"/>
          </p:nvPr>
        </p:nvSpPr>
        <p:spPr/>
        <p:txBody>
          <a:bodyPr/>
          <a:lstStyle/>
          <a:p>
            <a:r>
              <a:rPr lang="en-US" dirty="0"/>
              <a:t>PE Tile Layouts (~90um x 90um)</a:t>
            </a:r>
          </a:p>
        </p:txBody>
      </p:sp>
      <p:pic>
        <p:nvPicPr>
          <p:cNvPr id="8" name="Content Placeholder 7">
            <a:extLst>
              <a:ext uri="{FF2B5EF4-FFF2-40B4-BE49-F238E27FC236}">
                <a16:creationId xmlns:a16="http://schemas.microsoft.com/office/drawing/2014/main" id="{8B529951-B2FC-9F40-8A2A-EEBDC9B541D1}"/>
              </a:ext>
            </a:extLst>
          </p:cNvPr>
          <p:cNvPicPr>
            <a:picLocks noGrp="1" noChangeAspect="1"/>
          </p:cNvPicPr>
          <p:nvPr>
            <p:ph sz="half" idx="1"/>
          </p:nvPr>
        </p:nvPicPr>
        <p:blipFill>
          <a:blip r:embed="rId2"/>
          <a:stretch>
            <a:fillRect/>
          </a:stretch>
        </p:blipFill>
        <p:spPr>
          <a:xfrm>
            <a:off x="1228830" y="1825625"/>
            <a:ext cx="4400339" cy="4351338"/>
          </a:xfrm>
        </p:spPr>
      </p:pic>
      <p:pic>
        <p:nvPicPr>
          <p:cNvPr id="10" name="Content Placeholder 9">
            <a:extLst>
              <a:ext uri="{FF2B5EF4-FFF2-40B4-BE49-F238E27FC236}">
                <a16:creationId xmlns:a16="http://schemas.microsoft.com/office/drawing/2014/main" id="{DBC18A86-D082-6B44-9EF5-186C90B25017}"/>
              </a:ext>
            </a:extLst>
          </p:cNvPr>
          <p:cNvPicPr>
            <a:picLocks noGrp="1" noChangeAspect="1"/>
          </p:cNvPicPr>
          <p:nvPr>
            <p:ph sz="half" idx="2"/>
          </p:nvPr>
        </p:nvPicPr>
        <p:blipFill>
          <a:blip r:embed="rId3"/>
          <a:stretch>
            <a:fillRect/>
          </a:stretch>
        </p:blipFill>
        <p:spPr>
          <a:xfrm>
            <a:off x="6562033" y="1825625"/>
            <a:ext cx="4401934" cy="4351338"/>
          </a:xfrm>
        </p:spPr>
      </p:pic>
      <p:sp>
        <p:nvSpPr>
          <p:cNvPr id="11" name="TextBox 10">
            <a:extLst>
              <a:ext uri="{FF2B5EF4-FFF2-40B4-BE49-F238E27FC236}">
                <a16:creationId xmlns:a16="http://schemas.microsoft.com/office/drawing/2014/main" id="{FE30CD48-797D-DD4E-812A-64443E3C76E3}"/>
              </a:ext>
            </a:extLst>
          </p:cNvPr>
          <p:cNvSpPr txBox="1"/>
          <p:nvPr/>
        </p:nvSpPr>
        <p:spPr>
          <a:xfrm>
            <a:off x="1830997" y="6176963"/>
            <a:ext cx="3196003" cy="369332"/>
          </a:xfrm>
          <a:prstGeom prst="rect">
            <a:avLst/>
          </a:prstGeom>
          <a:noFill/>
        </p:spPr>
        <p:txBody>
          <a:bodyPr wrap="none" rtlCol="0">
            <a:spAutoFit/>
          </a:bodyPr>
          <a:lstStyle/>
          <a:p>
            <a:r>
              <a:rPr lang="en-US" dirty="0"/>
              <a:t>View from Synopsys IC Compiler</a:t>
            </a:r>
          </a:p>
        </p:txBody>
      </p:sp>
      <p:sp>
        <p:nvSpPr>
          <p:cNvPr id="12" name="TextBox 11">
            <a:extLst>
              <a:ext uri="{FF2B5EF4-FFF2-40B4-BE49-F238E27FC236}">
                <a16:creationId xmlns:a16="http://schemas.microsoft.com/office/drawing/2014/main" id="{6E45923D-8535-4D4F-8125-6C1FC81331CE}"/>
              </a:ext>
            </a:extLst>
          </p:cNvPr>
          <p:cNvSpPr txBox="1"/>
          <p:nvPr/>
        </p:nvSpPr>
        <p:spPr>
          <a:xfrm>
            <a:off x="6453874" y="6176963"/>
            <a:ext cx="4618252" cy="369332"/>
          </a:xfrm>
          <a:prstGeom prst="rect">
            <a:avLst/>
          </a:prstGeom>
          <a:noFill/>
        </p:spPr>
        <p:txBody>
          <a:bodyPr wrap="none" rtlCol="0">
            <a:spAutoFit/>
          </a:bodyPr>
          <a:lstStyle/>
          <a:p>
            <a:r>
              <a:rPr lang="en-US" dirty="0"/>
              <a:t>GDSII stream-out loaded into Cadence Virtuoso</a:t>
            </a:r>
          </a:p>
        </p:txBody>
      </p:sp>
    </p:spTree>
    <p:extLst>
      <p:ext uri="{BB962C8B-B14F-4D97-AF65-F5344CB8AC3E}">
        <p14:creationId xmlns:p14="http://schemas.microsoft.com/office/powerpoint/2010/main" val="3817742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AAF1-CF77-6A42-B9E2-AC0792251C52}"/>
              </a:ext>
            </a:extLst>
          </p:cNvPr>
          <p:cNvSpPr>
            <a:spLocks noGrp="1"/>
          </p:cNvSpPr>
          <p:nvPr>
            <p:ph type="title"/>
          </p:nvPr>
        </p:nvSpPr>
        <p:spPr/>
        <p:txBody>
          <a:bodyPr/>
          <a:lstStyle/>
          <a:p>
            <a:r>
              <a:rPr lang="en-US" dirty="0"/>
              <a:t>(Future Work: LUTs with RRAM/NEMS)</a:t>
            </a:r>
          </a:p>
        </p:txBody>
      </p:sp>
      <p:pic>
        <p:nvPicPr>
          <p:cNvPr id="5" name="Content Placeholder 4">
            <a:extLst>
              <a:ext uri="{FF2B5EF4-FFF2-40B4-BE49-F238E27FC236}">
                <a16:creationId xmlns:a16="http://schemas.microsoft.com/office/drawing/2014/main" id="{BB4F1BE4-D34B-4F42-9F7A-61AB51356317}"/>
              </a:ext>
            </a:extLst>
          </p:cNvPr>
          <p:cNvPicPr>
            <a:picLocks noGrp="1" noChangeAspect="1"/>
          </p:cNvPicPr>
          <p:nvPr>
            <p:ph idx="1"/>
          </p:nvPr>
        </p:nvPicPr>
        <p:blipFill>
          <a:blip r:embed="rId3"/>
          <a:stretch>
            <a:fillRect/>
          </a:stretch>
        </p:blipFill>
        <p:spPr>
          <a:xfrm>
            <a:off x="3688684" y="1825625"/>
            <a:ext cx="4814632" cy="4351338"/>
          </a:xfrm>
        </p:spPr>
      </p:pic>
      <p:sp>
        <p:nvSpPr>
          <p:cNvPr id="6" name="TextBox 5">
            <a:extLst>
              <a:ext uri="{FF2B5EF4-FFF2-40B4-BE49-F238E27FC236}">
                <a16:creationId xmlns:a16="http://schemas.microsoft.com/office/drawing/2014/main" id="{2B328648-E7C0-9E41-B7FE-EE8C7F36BE99}"/>
              </a:ext>
            </a:extLst>
          </p:cNvPr>
          <p:cNvSpPr txBox="1"/>
          <p:nvPr/>
        </p:nvSpPr>
        <p:spPr>
          <a:xfrm>
            <a:off x="838200" y="6374659"/>
            <a:ext cx="5027979" cy="369332"/>
          </a:xfrm>
          <a:prstGeom prst="rect">
            <a:avLst/>
          </a:prstGeom>
          <a:noFill/>
        </p:spPr>
        <p:txBody>
          <a:bodyPr wrap="none" rtlCol="0">
            <a:spAutoFit/>
          </a:bodyPr>
          <a:lstStyle/>
          <a:p>
            <a:r>
              <a:rPr lang="en-US" b="1" dirty="0"/>
              <a:t>Source:</a:t>
            </a:r>
            <a:r>
              <a:rPr lang="en-US" dirty="0"/>
              <a:t> FPGA Architectures: An Overview - Springer</a:t>
            </a:r>
          </a:p>
        </p:txBody>
      </p:sp>
      <p:sp>
        <p:nvSpPr>
          <p:cNvPr id="3" name="TextBox 2">
            <a:extLst>
              <a:ext uri="{FF2B5EF4-FFF2-40B4-BE49-F238E27FC236}">
                <a16:creationId xmlns:a16="http://schemas.microsoft.com/office/drawing/2014/main" id="{FF2D6106-03C9-CB47-BB0D-2BC8AAAE1977}"/>
              </a:ext>
            </a:extLst>
          </p:cNvPr>
          <p:cNvSpPr txBox="1"/>
          <p:nvPr/>
        </p:nvSpPr>
        <p:spPr>
          <a:xfrm>
            <a:off x="838200" y="3678128"/>
            <a:ext cx="2503806" cy="1200329"/>
          </a:xfrm>
          <a:prstGeom prst="rect">
            <a:avLst/>
          </a:prstGeom>
          <a:noFill/>
        </p:spPr>
        <p:txBody>
          <a:bodyPr wrap="square" rtlCol="0">
            <a:spAutoFit/>
          </a:bodyPr>
          <a:lstStyle/>
          <a:p>
            <a:r>
              <a:rPr lang="en-US" b="1" dirty="0"/>
              <a:t>Key idea: </a:t>
            </a:r>
            <a:r>
              <a:rPr lang="en-US" dirty="0"/>
              <a:t>replace SRAM with RRAM/NEMS but leave muxes in CMOS for speed</a:t>
            </a:r>
          </a:p>
        </p:txBody>
      </p:sp>
    </p:spTree>
    <p:extLst>
      <p:ext uri="{BB962C8B-B14F-4D97-AF65-F5344CB8AC3E}">
        <p14:creationId xmlns:p14="http://schemas.microsoft.com/office/powerpoint/2010/main" val="14860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067C82A3-045D-E242-8EAB-8011DD46245C}"/>
              </a:ext>
            </a:extLst>
          </p:cNvPr>
          <p:cNvGraphicFramePr>
            <a:graphicFrameLocks noGrp="1"/>
          </p:cNvGraphicFramePr>
          <p:nvPr>
            <p:extLst/>
          </p:nvPr>
        </p:nvGraphicFramePr>
        <p:xfrm>
          <a:off x="2889250" y="749647"/>
          <a:ext cx="5669280" cy="5669280"/>
        </p:xfrm>
        <a:graphic>
          <a:graphicData uri="http://schemas.openxmlformats.org/drawingml/2006/table">
            <a:tbl>
              <a:tblPr firstRow="1" bandRow="1">
                <a:tableStyleId>{5940675A-B579-460E-94D1-54222C63F5DA}</a:tableStyleId>
              </a:tblPr>
              <a:tblGrid>
                <a:gridCol w="1417320">
                  <a:extLst>
                    <a:ext uri="{9D8B030D-6E8A-4147-A177-3AD203B41FA5}">
                      <a16:colId xmlns:a16="http://schemas.microsoft.com/office/drawing/2014/main" val="737545320"/>
                    </a:ext>
                  </a:extLst>
                </a:gridCol>
                <a:gridCol w="1417320">
                  <a:extLst>
                    <a:ext uri="{9D8B030D-6E8A-4147-A177-3AD203B41FA5}">
                      <a16:colId xmlns:a16="http://schemas.microsoft.com/office/drawing/2014/main" val="496384647"/>
                    </a:ext>
                  </a:extLst>
                </a:gridCol>
                <a:gridCol w="1417320">
                  <a:extLst>
                    <a:ext uri="{9D8B030D-6E8A-4147-A177-3AD203B41FA5}">
                      <a16:colId xmlns:a16="http://schemas.microsoft.com/office/drawing/2014/main" val="1938552256"/>
                    </a:ext>
                  </a:extLst>
                </a:gridCol>
                <a:gridCol w="1417320">
                  <a:extLst>
                    <a:ext uri="{9D8B030D-6E8A-4147-A177-3AD203B41FA5}">
                      <a16:colId xmlns:a16="http://schemas.microsoft.com/office/drawing/2014/main" val="583868406"/>
                    </a:ext>
                  </a:extLst>
                </a:gridCol>
              </a:tblGrid>
              <a:tr h="1417320">
                <a:tc>
                  <a:txBody>
                    <a:bodyPr/>
                    <a:lstStyle/>
                    <a:p>
                      <a:pPr algn="ctr"/>
                      <a:endParaRPr lang="en-US" sz="2800" b="1" i="0" dirty="0">
                        <a:solidFill>
                          <a:schemeClr val="bg1"/>
                        </a:solidFill>
                      </a:endParaRP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algn="ctr"/>
                      <a:endParaRPr lang="en-US" sz="2800" b="1" i="0" dirty="0">
                        <a:solidFill>
                          <a:schemeClr val="bg1"/>
                        </a:solidFill>
                      </a:endParaRP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3783321"/>
                  </a:ext>
                </a:extLst>
              </a:tr>
              <a:tr h="14173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857969171"/>
                  </a:ext>
                </a:extLst>
              </a:tr>
              <a:tr h="14173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23521651"/>
                  </a:ext>
                </a:extLst>
              </a:tr>
              <a:tr h="14173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05154672"/>
                  </a:ext>
                </a:extLst>
              </a:tr>
            </a:tbl>
          </a:graphicData>
        </a:graphic>
      </p:graphicFrame>
      <p:graphicFrame>
        <p:nvGraphicFramePr>
          <p:cNvPr id="6" name="Table 5">
            <a:extLst>
              <a:ext uri="{FF2B5EF4-FFF2-40B4-BE49-F238E27FC236}">
                <a16:creationId xmlns:a16="http://schemas.microsoft.com/office/drawing/2014/main" id="{30E5E872-F952-6140-BD26-C5288CA1D7EF}"/>
              </a:ext>
            </a:extLst>
          </p:cNvPr>
          <p:cNvGraphicFramePr>
            <a:graphicFrameLocks noGrp="1"/>
          </p:cNvGraphicFramePr>
          <p:nvPr>
            <p:extLst/>
          </p:nvPr>
        </p:nvGraphicFramePr>
        <p:xfrm>
          <a:off x="8722201" y="4457487"/>
          <a:ext cx="2729570" cy="1981200"/>
        </p:xfrm>
        <a:graphic>
          <a:graphicData uri="http://schemas.openxmlformats.org/drawingml/2006/table">
            <a:tbl>
              <a:tblPr firstRow="1" bandRow="1">
                <a:tableStyleId>{5940675A-B579-460E-94D1-54222C63F5DA}</a:tableStyleId>
              </a:tblPr>
              <a:tblGrid>
                <a:gridCol w="421810">
                  <a:extLst>
                    <a:ext uri="{9D8B030D-6E8A-4147-A177-3AD203B41FA5}">
                      <a16:colId xmlns:a16="http://schemas.microsoft.com/office/drawing/2014/main" val="2647989219"/>
                    </a:ext>
                  </a:extLst>
                </a:gridCol>
                <a:gridCol w="2307760">
                  <a:extLst>
                    <a:ext uri="{9D8B030D-6E8A-4147-A177-3AD203B41FA5}">
                      <a16:colId xmlns:a16="http://schemas.microsoft.com/office/drawing/2014/main" val="633041781"/>
                    </a:ext>
                  </a:extLst>
                </a:gridCol>
              </a:tblGrid>
              <a:tr h="274320">
                <a:tc>
                  <a:txBody>
                    <a:bodyPr/>
                    <a:lstStyle/>
                    <a:p>
                      <a:pPr algn="l"/>
                      <a:endParaRPr lang="en-US" sz="1800" b="1"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solidFill>
                  </a:tcPr>
                </a:tc>
                <a:tc>
                  <a:txBody>
                    <a:bodyPr/>
                    <a:lstStyle/>
                    <a:p>
                      <a:pPr algn="l"/>
                      <a:r>
                        <a:rPr lang="en-US" sz="2000" b="0" dirty="0"/>
                        <a:t>Processing Element</a:t>
                      </a:r>
                    </a:p>
                  </a:txBody>
                  <a:tcPr anchor="ctr">
                    <a:lnL w="12700" cap="flat" cmpd="sng" algn="ctr">
                      <a:solidFill>
                        <a:schemeClr val="accent2">
                          <a:lumMod val="7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3611063"/>
                  </a:ext>
                </a:extLst>
              </a:tr>
              <a:tr h="274320">
                <a:tc>
                  <a:txBody>
                    <a:bodyPr/>
                    <a:lstStyle/>
                    <a:p>
                      <a:pPr algn="l"/>
                      <a:endParaRPr lang="en-US" sz="1800" b="1" dirty="0"/>
                    </a:p>
                  </a:txBody>
                  <a:tcPr>
                    <a:lnL w="12700" cmpd="sng">
                      <a:noFill/>
                    </a:lnL>
                    <a:lnR w="12700" cap="flat" cmpd="sng" algn="ctr">
                      <a:no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dirty="0"/>
                        <a:t>(PE) / Compute</a:t>
                      </a: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2684334"/>
                  </a:ext>
                </a:extLst>
              </a:tr>
              <a:tr h="274320">
                <a:tc>
                  <a:txBody>
                    <a:bodyPr/>
                    <a:lstStyle/>
                    <a:p>
                      <a:pPr algn="l"/>
                      <a:endParaRPr lang="en-US" sz="1800" b="1" dirty="0"/>
                    </a:p>
                  </a:txBody>
                  <a:tcPr>
                    <a:lnL w="12700" cap="flat" cmpd="sng" algn="ctr">
                      <a:solidFill>
                        <a:schemeClr val="accent4">
                          <a:lumMod val="75000"/>
                        </a:schemeClr>
                      </a:solidFill>
                      <a:prstDash val="solid"/>
                      <a:round/>
                      <a:headEnd type="none" w="med" len="med"/>
                      <a:tailEnd type="none" w="med" len="med"/>
                    </a:lnL>
                    <a:lnR w="12700" cap="flat" cmpd="sng" algn="ctr">
                      <a:solidFill>
                        <a:schemeClr val="accent4">
                          <a:lumMod val="75000"/>
                        </a:schemeClr>
                      </a:solidFill>
                      <a:prstDash val="solid"/>
                      <a:round/>
                      <a:headEnd type="none" w="med" len="med"/>
                      <a:tailEnd type="none" w="med" len="med"/>
                    </a:lnR>
                    <a:lnT w="12700" cap="flat" cmpd="sng" algn="ctr">
                      <a:solidFill>
                        <a:schemeClr val="accent4">
                          <a:lumMod val="75000"/>
                        </a:schemeClr>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accent4"/>
                    </a:solidFill>
                  </a:tcPr>
                </a:tc>
                <a:tc>
                  <a:txBody>
                    <a:bodyPr/>
                    <a:lstStyle/>
                    <a:p>
                      <a:pPr algn="l"/>
                      <a:r>
                        <a:rPr lang="en-US" sz="2000" b="0" dirty="0"/>
                        <a:t>Memory (MEM)</a:t>
                      </a:r>
                    </a:p>
                  </a:txBody>
                  <a:tcPr anchor="ctr">
                    <a:lnL w="12700" cap="flat" cmpd="sng" algn="ctr">
                      <a:solidFill>
                        <a:schemeClr val="accent4">
                          <a:lumMod val="7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512056"/>
                  </a:ext>
                </a:extLst>
              </a:tr>
              <a:tr h="274320">
                <a:tc>
                  <a:txBody>
                    <a:bodyPr/>
                    <a:lstStyle/>
                    <a:p>
                      <a:pPr algn="l"/>
                      <a:endParaRPr lang="en-US" sz="1800" b="1"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rgbClr val="45AECD"/>
                    </a:solidFill>
                  </a:tcPr>
                </a:tc>
                <a:tc>
                  <a:txBody>
                    <a:bodyPr/>
                    <a:lstStyle/>
                    <a:p>
                      <a:pPr algn="l"/>
                      <a:r>
                        <a:rPr lang="en-US" sz="2000" b="0" dirty="0"/>
                        <a:t>Switch box (SB)</a:t>
                      </a:r>
                    </a:p>
                  </a:txBody>
                  <a:tcPr anchor="ctr">
                    <a:lnL w="12700" cap="flat" cmpd="sng" algn="ctr">
                      <a:solidFill>
                        <a:srgbClr val="0070C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38290982"/>
                  </a:ext>
                </a:extLst>
              </a:tr>
              <a:tr h="274320">
                <a:tc>
                  <a:txBody>
                    <a:bodyPr/>
                    <a:lstStyle/>
                    <a:p>
                      <a:pPr algn="l"/>
                      <a:endParaRPr lang="en-US" sz="1800" b="1" dirty="0"/>
                    </a:p>
                  </a:txBody>
                  <a:tcP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chemeClr val="accent6"/>
                    </a:solidFill>
                  </a:tcPr>
                </a:tc>
                <a:tc>
                  <a:txBody>
                    <a:bodyPr/>
                    <a:lstStyle/>
                    <a:p>
                      <a:pPr algn="l"/>
                      <a:r>
                        <a:rPr lang="en-US" sz="2000" b="0" dirty="0"/>
                        <a:t>Connection box (CB)</a:t>
                      </a:r>
                    </a:p>
                  </a:txBody>
                  <a:tcPr anchor="ctr">
                    <a:lnL w="12700" cap="flat" cmpd="sng" algn="ctr">
                      <a:solidFill>
                        <a:schemeClr val="accent6">
                          <a:lumMod val="7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89561217"/>
                  </a:ext>
                </a:extLst>
              </a:tr>
            </a:tbl>
          </a:graphicData>
        </a:graphic>
      </p:graphicFrame>
      <p:grpSp>
        <p:nvGrpSpPr>
          <p:cNvPr id="54" name="Group 53">
            <a:extLst>
              <a:ext uri="{FF2B5EF4-FFF2-40B4-BE49-F238E27FC236}">
                <a16:creationId xmlns:a16="http://schemas.microsoft.com/office/drawing/2014/main" id="{6D48C5E2-351C-424C-A268-3F490FC1E942}"/>
              </a:ext>
            </a:extLst>
          </p:cNvPr>
          <p:cNvGrpSpPr/>
          <p:nvPr/>
        </p:nvGrpSpPr>
        <p:grpSpPr>
          <a:xfrm rot="5400000">
            <a:off x="1452007" y="3470361"/>
            <a:ext cx="5413854" cy="200532"/>
            <a:chOff x="3447050" y="2038954"/>
            <a:chExt cx="4297680" cy="200532"/>
          </a:xfrm>
        </p:grpSpPr>
        <p:cxnSp>
          <p:nvCxnSpPr>
            <p:cNvPr id="50" name="Straight Connector 49">
              <a:extLst>
                <a:ext uri="{FF2B5EF4-FFF2-40B4-BE49-F238E27FC236}">
                  <a16:creationId xmlns:a16="http://schemas.microsoft.com/office/drawing/2014/main" id="{5D84986D-DEE1-A24F-BD7E-C9C542AA4129}"/>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51" name="Straight Connector 50">
              <a:extLst>
                <a:ext uri="{FF2B5EF4-FFF2-40B4-BE49-F238E27FC236}">
                  <a16:creationId xmlns:a16="http://schemas.microsoft.com/office/drawing/2014/main" id="{FF0CF4B9-E9FC-7244-A862-1292E14453C4}"/>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52" name="Straight Connector 51">
              <a:extLst>
                <a:ext uri="{FF2B5EF4-FFF2-40B4-BE49-F238E27FC236}">
                  <a16:creationId xmlns:a16="http://schemas.microsoft.com/office/drawing/2014/main" id="{CC1E2E53-5A24-3F48-83D3-4E5F4BFAEB21}"/>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53" name="Straight Connector 52">
              <a:extLst>
                <a:ext uri="{FF2B5EF4-FFF2-40B4-BE49-F238E27FC236}">
                  <a16:creationId xmlns:a16="http://schemas.microsoft.com/office/drawing/2014/main" id="{B8703E23-F566-9846-A5EA-864FA98492E4}"/>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grpSp>
        <p:nvGrpSpPr>
          <p:cNvPr id="55" name="Group 54">
            <a:extLst>
              <a:ext uri="{FF2B5EF4-FFF2-40B4-BE49-F238E27FC236}">
                <a16:creationId xmlns:a16="http://schemas.microsoft.com/office/drawing/2014/main" id="{8115A95E-A0D5-3C41-8A7F-7ABBC7269E96}"/>
              </a:ext>
            </a:extLst>
          </p:cNvPr>
          <p:cNvGrpSpPr/>
          <p:nvPr/>
        </p:nvGrpSpPr>
        <p:grpSpPr>
          <a:xfrm rot="5400000">
            <a:off x="2871081" y="3470360"/>
            <a:ext cx="5413854" cy="200532"/>
            <a:chOff x="3447050" y="2038954"/>
            <a:chExt cx="4297680" cy="200532"/>
          </a:xfrm>
        </p:grpSpPr>
        <p:cxnSp>
          <p:nvCxnSpPr>
            <p:cNvPr id="56" name="Straight Connector 55">
              <a:extLst>
                <a:ext uri="{FF2B5EF4-FFF2-40B4-BE49-F238E27FC236}">
                  <a16:creationId xmlns:a16="http://schemas.microsoft.com/office/drawing/2014/main" id="{2B2CC9B9-4604-B04E-89E7-FFFB425AE178}"/>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57" name="Straight Connector 56">
              <a:extLst>
                <a:ext uri="{FF2B5EF4-FFF2-40B4-BE49-F238E27FC236}">
                  <a16:creationId xmlns:a16="http://schemas.microsoft.com/office/drawing/2014/main" id="{4DEA106C-F5D5-1340-83AA-82F71E277242}"/>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58" name="Straight Connector 57">
              <a:extLst>
                <a:ext uri="{FF2B5EF4-FFF2-40B4-BE49-F238E27FC236}">
                  <a16:creationId xmlns:a16="http://schemas.microsoft.com/office/drawing/2014/main" id="{CA85B41D-3E81-4448-85C8-B69C493E79A7}"/>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59" name="Straight Connector 58">
              <a:extLst>
                <a:ext uri="{FF2B5EF4-FFF2-40B4-BE49-F238E27FC236}">
                  <a16:creationId xmlns:a16="http://schemas.microsoft.com/office/drawing/2014/main" id="{4A0223DF-D7D2-4647-92A6-929197EB1CC7}"/>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grpSp>
        <p:nvGrpSpPr>
          <p:cNvPr id="60" name="Group 59">
            <a:extLst>
              <a:ext uri="{FF2B5EF4-FFF2-40B4-BE49-F238E27FC236}">
                <a16:creationId xmlns:a16="http://schemas.microsoft.com/office/drawing/2014/main" id="{BD60804B-1E41-894B-877B-5ADABC07DB2A}"/>
              </a:ext>
            </a:extLst>
          </p:cNvPr>
          <p:cNvGrpSpPr/>
          <p:nvPr/>
        </p:nvGrpSpPr>
        <p:grpSpPr>
          <a:xfrm rot="5400000">
            <a:off x="4290155" y="3470360"/>
            <a:ext cx="5413854" cy="200532"/>
            <a:chOff x="3447050" y="2038954"/>
            <a:chExt cx="4297680" cy="200532"/>
          </a:xfrm>
        </p:grpSpPr>
        <p:cxnSp>
          <p:nvCxnSpPr>
            <p:cNvPr id="61" name="Straight Connector 60">
              <a:extLst>
                <a:ext uri="{FF2B5EF4-FFF2-40B4-BE49-F238E27FC236}">
                  <a16:creationId xmlns:a16="http://schemas.microsoft.com/office/drawing/2014/main" id="{EF49F67D-A9B7-334B-AF47-7605BCD5592A}"/>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62" name="Straight Connector 61">
              <a:extLst>
                <a:ext uri="{FF2B5EF4-FFF2-40B4-BE49-F238E27FC236}">
                  <a16:creationId xmlns:a16="http://schemas.microsoft.com/office/drawing/2014/main" id="{7F0F2F33-FCF8-094E-90E8-C8F758AA7263}"/>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63" name="Straight Connector 62">
              <a:extLst>
                <a:ext uri="{FF2B5EF4-FFF2-40B4-BE49-F238E27FC236}">
                  <a16:creationId xmlns:a16="http://schemas.microsoft.com/office/drawing/2014/main" id="{3B667EC9-7967-2843-A15D-BDE492C06AA1}"/>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64" name="Straight Connector 63">
              <a:extLst>
                <a:ext uri="{FF2B5EF4-FFF2-40B4-BE49-F238E27FC236}">
                  <a16:creationId xmlns:a16="http://schemas.microsoft.com/office/drawing/2014/main" id="{8B9F0DE2-0066-154C-8EC9-6C19B7932F12}"/>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grpSp>
        <p:nvGrpSpPr>
          <p:cNvPr id="65" name="Group 64">
            <a:extLst>
              <a:ext uri="{FF2B5EF4-FFF2-40B4-BE49-F238E27FC236}">
                <a16:creationId xmlns:a16="http://schemas.microsoft.com/office/drawing/2014/main" id="{18BB5CEF-B1F2-EF4A-9D1F-CD31B7E31110}"/>
              </a:ext>
            </a:extLst>
          </p:cNvPr>
          <p:cNvGrpSpPr/>
          <p:nvPr/>
        </p:nvGrpSpPr>
        <p:grpSpPr>
          <a:xfrm rot="5400000">
            <a:off x="5709230" y="3470360"/>
            <a:ext cx="5413854" cy="200532"/>
            <a:chOff x="3447050" y="2038954"/>
            <a:chExt cx="4297680" cy="200532"/>
          </a:xfrm>
        </p:grpSpPr>
        <p:cxnSp>
          <p:nvCxnSpPr>
            <p:cNvPr id="66" name="Straight Connector 65">
              <a:extLst>
                <a:ext uri="{FF2B5EF4-FFF2-40B4-BE49-F238E27FC236}">
                  <a16:creationId xmlns:a16="http://schemas.microsoft.com/office/drawing/2014/main" id="{B78A5E41-CCB7-7C4D-8D51-2A597CBC56D3}"/>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67" name="Straight Connector 66">
              <a:extLst>
                <a:ext uri="{FF2B5EF4-FFF2-40B4-BE49-F238E27FC236}">
                  <a16:creationId xmlns:a16="http://schemas.microsoft.com/office/drawing/2014/main" id="{D6EF5D72-D0BE-294B-9D86-C396DF9CAD49}"/>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68" name="Straight Connector 67">
              <a:extLst>
                <a:ext uri="{FF2B5EF4-FFF2-40B4-BE49-F238E27FC236}">
                  <a16:creationId xmlns:a16="http://schemas.microsoft.com/office/drawing/2014/main" id="{28DEC83A-A645-BF41-BE88-C40DC037CA95}"/>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69" name="Straight Connector 68">
              <a:extLst>
                <a:ext uri="{FF2B5EF4-FFF2-40B4-BE49-F238E27FC236}">
                  <a16:creationId xmlns:a16="http://schemas.microsoft.com/office/drawing/2014/main" id="{B18EF049-0F78-1A44-BC97-A076C717B073}"/>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cxnSp>
        <p:nvCxnSpPr>
          <p:cNvPr id="11" name="Straight Connector 10">
            <a:extLst>
              <a:ext uri="{FF2B5EF4-FFF2-40B4-BE49-F238E27FC236}">
                <a16:creationId xmlns:a16="http://schemas.microsoft.com/office/drawing/2014/main" id="{B685C2AF-A48F-CC44-BEE6-DF56E59D7C88}"/>
              </a:ext>
            </a:extLst>
          </p:cNvPr>
          <p:cNvCxnSpPr/>
          <p:nvPr/>
        </p:nvCxnSpPr>
        <p:spPr>
          <a:xfrm>
            <a:off x="2995447" y="1916535"/>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18" name="Straight Connector 17">
            <a:extLst>
              <a:ext uri="{FF2B5EF4-FFF2-40B4-BE49-F238E27FC236}">
                <a16:creationId xmlns:a16="http://schemas.microsoft.com/office/drawing/2014/main" id="{400895BE-D21D-854F-B549-44DFF014EF5A}"/>
              </a:ext>
            </a:extLst>
          </p:cNvPr>
          <p:cNvCxnSpPr/>
          <p:nvPr/>
        </p:nvCxnSpPr>
        <p:spPr>
          <a:xfrm>
            <a:off x="2995447" y="2117067"/>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19" name="Straight Connector 18">
            <a:extLst>
              <a:ext uri="{FF2B5EF4-FFF2-40B4-BE49-F238E27FC236}">
                <a16:creationId xmlns:a16="http://schemas.microsoft.com/office/drawing/2014/main" id="{6DCA7693-F09F-8B4B-9797-FC1C2C80E348}"/>
              </a:ext>
            </a:extLst>
          </p:cNvPr>
          <p:cNvCxnSpPr/>
          <p:nvPr/>
        </p:nvCxnSpPr>
        <p:spPr>
          <a:xfrm>
            <a:off x="2995447" y="1983379"/>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20" name="Straight Connector 19">
            <a:extLst>
              <a:ext uri="{FF2B5EF4-FFF2-40B4-BE49-F238E27FC236}">
                <a16:creationId xmlns:a16="http://schemas.microsoft.com/office/drawing/2014/main" id="{2AAD1604-2BC8-C24E-89E1-2041D9B50626}"/>
              </a:ext>
            </a:extLst>
          </p:cNvPr>
          <p:cNvCxnSpPr/>
          <p:nvPr/>
        </p:nvCxnSpPr>
        <p:spPr>
          <a:xfrm>
            <a:off x="2995447" y="2050223"/>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17" name="Rectangle 16">
            <a:extLst>
              <a:ext uri="{FF2B5EF4-FFF2-40B4-BE49-F238E27FC236}">
                <a16:creationId xmlns:a16="http://schemas.microsoft.com/office/drawing/2014/main" id="{8F6A9787-DAF1-8C44-B49D-6C7D41EB4FF4}"/>
              </a:ext>
            </a:extLst>
          </p:cNvPr>
          <p:cNvSpPr/>
          <p:nvPr/>
        </p:nvSpPr>
        <p:spPr>
          <a:xfrm>
            <a:off x="5426742" y="1861964"/>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1B591064-00B6-1A43-AACC-88EE85D271E9}"/>
              </a:ext>
            </a:extLst>
          </p:cNvPr>
          <p:cNvSpPr/>
          <p:nvPr/>
        </p:nvSpPr>
        <p:spPr>
          <a:xfrm>
            <a:off x="6844326" y="1861964"/>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4FDC1680-FF60-934D-854B-DF4634DD69BF}"/>
              </a:ext>
            </a:extLst>
          </p:cNvPr>
          <p:cNvSpPr/>
          <p:nvPr/>
        </p:nvSpPr>
        <p:spPr>
          <a:xfrm>
            <a:off x="8261911" y="1861964"/>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04857054-B7E0-7A4E-AF4F-FF8F04158015}"/>
              </a:ext>
            </a:extLst>
          </p:cNvPr>
          <p:cNvSpPr/>
          <p:nvPr/>
        </p:nvSpPr>
        <p:spPr>
          <a:xfrm>
            <a:off x="4005596" y="1861964"/>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cxnSp>
        <p:nvCxnSpPr>
          <p:cNvPr id="33" name="Straight Connector 32">
            <a:extLst>
              <a:ext uri="{FF2B5EF4-FFF2-40B4-BE49-F238E27FC236}">
                <a16:creationId xmlns:a16="http://schemas.microsoft.com/office/drawing/2014/main" id="{BE900501-D8E6-5E4C-AB0E-751AA54D1D1F}"/>
              </a:ext>
            </a:extLst>
          </p:cNvPr>
          <p:cNvCxnSpPr/>
          <p:nvPr/>
        </p:nvCxnSpPr>
        <p:spPr>
          <a:xfrm>
            <a:off x="2995447" y="4749711"/>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4" name="Straight Connector 33">
            <a:extLst>
              <a:ext uri="{FF2B5EF4-FFF2-40B4-BE49-F238E27FC236}">
                <a16:creationId xmlns:a16="http://schemas.microsoft.com/office/drawing/2014/main" id="{ABD48EC4-CE3F-5C41-95DC-A8D7D2389606}"/>
              </a:ext>
            </a:extLst>
          </p:cNvPr>
          <p:cNvCxnSpPr/>
          <p:nvPr/>
        </p:nvCxnSpPr>
        <p:spPr>
          <a:xfrm>
            <a:off x="2995447" y="4950243"/>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5" name="Straight Connector 34">
            <a:extLst>
              <a:ext uri="{FF2B5EF4-FFF2-40B4-BE49-F238E27FC236}">
                <a16:creationId xmlns:a16="http://schemas.microsoft.com/office/drawing/2014/main" id="{3F97210C-68FC-7E4A-BB8A-D7F6E91E8113}"/>
              </a:ext>
            </a:extLst>
          </p:cNvPr>
          <p:cNvCxnSpPr/>
          <p:nvPr/>
        </p:nvCxnSpPr>
        <p:spPr>
          <a:xfrm>
            <a:off x="2995447" y="4816555"/>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6" name="Straight Connector 35">
            <a:extLst>
              <a:ext uri="{FF2B5EF4-FFF2-40B4-BE49-F238E27FC236}">
                <a16:creationId xmlns:a16="http://schemas.microsoft.com/office/drawing/2014/main" id="{D57629C1-9BA5-A749-9127-636F047ED298}"/>
              </a:ext>
            </a:extLst>
          </p:cNvPr>
          <p:cNvCxnSpPr/>
          <p:nvPr/>
        </p:nvCxnSpPr>
        <p:spPr>
          <a:xfrm>
            <a:off x="2995447" y="4883399"/>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37" name="Rectangle 36">
            <a:extLst>
              <a:ext uri="{FF2B5EF4-FFF2-40B4-BE49-F238E27FC236}">
                <a16:creationId xmlns:a16="http://schemas.microsoft.com/office/drawing/2014/main" id="{28526F03-D10C-0F4C-98CD-8DA024D9CE6D}"/>
              </a:ext>
            </a:extLst>
          </p:cNvPr>
          <p:cNvSpPr/>
          <p:nvPr/>
        </p:nvSpPr>
        <p:spPr>
          <a:xfrm>
            <a:off x="5426742" y="4695140"/>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8" name="Rectangle 37">
            <a:extLst>
              <a:ext uri="{FF2B5EF4-FFF2-40B4-BE49-F238E27FC236}">
                <a16:creationId xmlns:a16="http://schemas.microsoft.com/office/drawing/2014/main" id="{2B8EAB5B-2B99-5F4E-B285-628E43AA64E5}"/>
              </a:ext>
            </a:extLst>
          </p:cNvPr>
          <p:cNvSpPr/>
          <p:nvPr/>
        </p:nvSpPr>
        <p:spPr>
          <a:xfrm>
            <a:off x="6844326" y="4695140"/>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C1ACBB87-24BA-FF47-860D-BE778E0B3C02}"/>
              </a:ext>
            </a:extLst>
          </p:cNvPr>
          <p:cNvSpPr/>
          <p:nvPr/>
        </p:nvSpPr>
        <p:spPr>
          <a:xfrm>
            <a:off x="8261911" y="4695140"/>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0" name="Rectangle 39">
            <a:extLst>
              <a:ext uri="{FF2B5EF4-FFF2-40B4-BE49-F238E27FC236}">
                <a16:creationId xmlns:a16="http://schemas.microsoft.com/office/drawing/2014/main" id="{9B14C336-815C-884E-9220-3440890E609C}"/>
              </a:ext>
            </a:extLst>
          </p:cNvPr>
          <p:cNvSpPr/>
          <p:nvPr/>
        </p:nvSpPr>
        <p:spPr>
          <a:xfrm>
            <a:off x="4005596" y="4695140"/>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cxnSp>
        <p:nvCxnSpPr>
          <p:cNvPr id="42" name="Straight Connector 41">
            <a:extLst>
              <a:ext uri="{FF2B5EF4-FFF2-40B4-BE49-F238E27FC236}">
                <a16:creationId xmlns:a16="http://schemas.microsoft.com/office/drawing/2014/main" id="{FA1994E4-262F-EE4B-B7AA-88888B83FC96}"/>
              </a:ext>
            </a:extLst>
          </p:cNvPr>
          <p:cNvCxnSpPr/>
          <p:nvPr/>
        </p:nvCxnSpPr>
        <p:spPr>
          <a:xfrm>
            <a:off x="2995447" y="6166298"/>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43" name="Straight Connector 42">
            <a:extLst>
              <a:ext uri="{FF2B5EF4-FFF2-40B4-BE49-F238E27FC236}">
                <a16:creationId xmlns:a16="http://schemas.microsoft.com/office/drawing/2014/main" id="{3F0BB2C4-ACFA-4340-B50E-62149D0D6AB6}"/>
              </a:ext>
            </a:extLst>
          </p:cNvPr>
          <p:cNvCxnSpPr/>
          <p:nvPr/>
        </p:nvCxnSpPr>
        <p:spPr>
          <a:xfrm>
            <a:off x="2995447" y="6366830"/>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44" name="Straight Connector 43">
            <a:extLst>
              <a:ext uri="{FF2B5EF4-FFF2-40B4-BE49-F238E27FC236}">
                <a16:creationId xmlns:a16="http://schemas.microsoft.com/office/drawing/2014/main" id="{E9033556-A124-6D4C-8E77-C1F0DFB29A2B}"/>
              </a:ext>
            </a:extLst>
          </p:cNvPr>
          <p:cNvCxnSpPr/>
          <p:nvPr/>
        </p:nvCxnSpPr>
        <p:spPr>
          <a:xfrm>
            <a:off x="2995447" y="6233142"/>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45" name="Straight Connector 44">
            <a:extLst>
              <a:ext uri="{FF2B5EF4-FFF2-40B4-BE49-F238E27FC236}">
                <a16:creationId xmlns:a16="http://schemas.microsoft.com/office/drawing/2014/main" id="{4D489FE0-889D-B54E-98EC-51D86B3F2391}"/>
              </a:ext>
            </a:extLst>
          </p:cNvPr>
          <p:cNvCxnSpPr/>
          <p:nvPr/>
        </p:nvCxnSpPr>
        <p:spPr>
          <a:xfrm>
            <a:off x="2995447" y="6299986"/>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46" name="Rectangle 45">
            <a:extLst>
              <a:ext uri="{FF2B5EF4-FFF2-40B4-BE49-F238E27FC236}">
                <a16:creationId xmlns:a16="http://schemas.microsoft.com/office/drawing/2014/main" id="{38F37504-8F82-F74B-8226-B2E310EFE514}"/>
              </a:ext>
            </a:extLst>
          </p:cNvPr>
          <p:cNvSpPr/>
          <p:nvPr/>
        </p:nvSpPr>
        <p:spPr>
          <a:xfrm>
            <a:off x="5426742" y="6111727"/>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7" name="Rectangle 46">
            <a:extLst>
              <a:ext uri="{FF2B5EF4-FFF2-40B4-BE49-F238E27FC236}">
                <a16:creationId xmlns:a16="http://schemas.microsoft.com/office/drawing/2014/main" id="{C94B204F-B9D3-1341-B377-8B02882A06CB}"/>
              </a:ext>
            </a:extLst>
          </p:cNvPr>
          <p:cNvSpPr/>
          <p:nvPr/>
        </p:nvSpPr>
        <p:spPr>
          <a:xfrm>
            <a:off x="6844326" y="6111727"/>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8" name="Rectangle 47">
            <a:extLst>
              <a:ext uri="{FF2B5EF4-FFF2-40B4-BE49-F238E27FC236}">
                <a16:creationId xmlns:a16="http://schemas.microsoft.com/office/drawing/2014/main" id="{46B17539-C493-0D47-83C5-C8D48F152404}"/>
              </a:ext>
            </a:extLst>
          </p:cNvPr>
          <p:cNvSpPr/>
          <p:nvPr/>
        </p:nvSpPr>
        <p:spPr>
          <a:xfrm>
            <a:off x="8261911" y="6111727"/>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9" name="Rectangle 48">
            <a:extLst>
              <a:ext uri="{FF2B5EF4-FFF2-40B4-BE49-F238E27FC236}">
                <a16:creationId xmlns:a16="http://schemas.microsoft.com/office/drawing/2014/main" id="{82421929-439B-134F-B548-96F0A7DED065}"/>
              </a:ext>
            </a:extLst>
          </p:cNvPr>
          <p:cNvSpPr/>
          <p:nvPr/>
        </p:nvSpPr>
        <p:spPr>
          <a:xfrm>
            <a:off x="4005596" y="6111727"/>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cxnSp>
        <p:nvCxnSpPr>
          <p:cNvPr id="24" name="Straight Connector 23">
            <a:extLst>
              <a:ext uri="{FF2B5EF4-FFF2-40B4-BE49-F238E27FC236}">
                <a16:creationId xmlns:a16="http://schemas.microsoft.com/office/drawing/2014/main" id="{99B4E1CA-D334-F44F-AF0E-C82D2BC70C47}"/>
              </a:ext>
            </a:extLst>
          </p:cNvPr>
          <p:cNvCxnSpPr/>
          <p:nvPr/>
        </p:nvCxnSpPr>
        <p:spPr>
          <a:xfrm>
            <a:off x="2995447" y="3333123"/>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25" name="Straight Connector 24">
            <a:extLst>
              <a:ext uri="{FF2B5EF4-FFF2-40B4-BE49-F238E27FC236}">
                <a16:creationId xmlns:a16="http://schemas.microsoft.com/office/drawing/2014/main" id="{44CBADF3-F8DA-E041-B83C-6F972D0AAD41}"/>
              </a:ext>
            </a:extLst>
          </p:cNvPr>
          <p:cNvCxnSpPr/>
          <p:nvPr/>
        </p:nvCxnSpPr>
        <p:spPr>
          <a:xfrm>
            <a:off x="2995447" y="3533655"/>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26" name="Straight Connector 25">
            <a:extLst>
              <a:ext uri="{FF2B5EF4-FFF2-40B4-BE49-F238E27FC236}">
                <a16:creationId xmlns:a16="http://schemas.microsoft.com/office/drawing/2014/main" id="{23B08ABD-B4A7-BA4E-8806-421A5DF1C93F}"/>
              </a:ext>
            </a:extLst>
          </p:cNvPr>
          <p:cNvCxnSpPr/>
          <p:nvPr/>
        </p:nvCxnSpPr>
        <p:spPr>
          <a:xfrm>
            <a:off x="2995447" y="3399967"/>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27" name="Straight Connector 26">
            <a:extLst>
              <a:ext uri="{FF2B5EF4-FFF2-40B4-BE49-F238E27FC236}">
                <a16:creationId xmlns:a16="http://schemas.microsoft.com/office/drawing/2014/main" id="{E695F7E4-2E72-8544-AEC3-FB43FA579325}"/>
              </a:ext>
            </a:extLst>
          </p:cNvPr>
          <p:cNvCxnSpPr/>
          <p:nvPr/>
        </p:nvCxnSpPr>
        <p:spPr>
          <a:xfrm>
            <a:off x="2995447" y="3466811"/>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28" name="Rectangle 27">
            <a:extLst>
              <a:ext uri="{FF2B5EF4-FFF2-40B4-BE49-F238E27FC236}">
                <a16:creationId xmlns:a16="http://schemas.microsoft.com/office/drawing/2014/main" id="{29612175-A683-0B43-81EA-81048BC1302A}"/>
              </a:ext>
            </a:extLst>
          </p:cNvPr>
          <p:cNvSpPr/>
          <p:nvPr/>
        </p:nvSpPr>
        <p:spPr>
          <a:xfrm>
            <a:off x="5426742" y="3278552"/>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Rectangle 28">
            <a:extLst>
              <a:ext uri="{FF2B5EF4-FFF2-40B4-BE49-F238E27FC236}">
                <a16:creationId xmlns:a16="http://schemas.microsoft.com/office/drawing/2014/main" id="{00062FB4-45EE-564B-975A-74B08A5D64D4}"/>
              </a:ext>
            </a:extLst>
          </p:cNvPr>
          <p:cNvSpPr/>
          <p:nvPr/>
        </p:nvSpPr>
        <p:spPr>
          <a:xfrm>
            <a:off x="6844326" y="3278552"/>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73454489-3182-5B4B-B48C-C2D6506342D6}"/>
              </a:ext>
            </a:extLst>
          </p:cNvPr>
          <p:cNvSpPr/>
          <p:nvPr/>
        </p:nvSpPr>
        <p:spPr>
          <a:xfrm>
            <a:off x="8261911" y="3278552"/>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7E71654E-BC18-D749-8183-30BBB3194B8C}"/>
              </a:ext>
            </a:extLst>
          </p:cNvPr>
          <p:cNvSpPr/>
          <p:nvPr/>
        </p:nvSpPr>
        <p:spPr>
          <a:xfrm>
            <a:off x="4005596" y="3278552"/>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71" name="Rectangle 70">
            <a:extLst>
              <a:ext uri="{FF2B5EF4-FFF2-40B4-BE49-F238E27FC236}">
                <a16:creationId xmlns:a16="http://schemas.microsoft.com/office/drawing/2014/main" id="{5CA454FC-52DF-0D45-8017-49172C82E3C7}"/>
              </a:ext>
            </a:extLst>
          </p:cNvPr>
          <p:cNvSpPr/>
          <p:nvPr/>
        </p:nvSpPr>
        <p:spPr>
          <a:xfrm>
            <a:off x="4371880" y="2232808"/>
            <a:ext cx="758952" cy="7583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MEM</a:t>
            </a:r>
          </a:p>
        </p:txBody>
      </p:sp>
      <p:grpSp>
        <p:nvGrpSpPr>
          <p:cNvPr id="87" name="Group 86">
            <a:extLst>
              <a:ext uri="{FF2B5EF4-FFF2-40B4-BE49-F238E27FC236}">
                <a16:creationId xmlns:a16="http://schemas.microsoft.com/office/drawing/2014/main" id="{B6B635AF-FC4A-6A46-80AE-52DCFC99DA24}"/>
              </a:ext>
            </a:extLst>
          </p:cNvPr>
          <p:cNvGrpSpPr/>
          <p:nvPr/>
        </p:nvGrpSpPr>
        <p:grpSpPr>
          <a:xfrm rot="16200000" flipH="1">
            <a:off x="4266748" y="3084108"/>
            <a:ext cx="554678" cy="357269"/>
            <a:chOff x="4264586" y="2194147"/>
            <a:chExt cx="554678" cy="482626"/>
          </a:xfrm>
        </p:grpSpPr>
        <p:sp>
          <p:nvSpPr>
            <p:cNvPr id="88" name="Trapezoid 87">
              <a:extLst>
                <a:ext uri="{FF2B5EF4-FFF2-40B4-BE49-F238E27FC236}">
                  <a16:creationId xmlns:a16="http://schemas.microsoft.com/office/drawing/2014/main" id="{5495B4B0-2C25-6E40-BE86-87661AF7338F}"/>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89" name="Group 88">
              <a:extLst>
                <a:ext uri="{FF2B5EF4-FFF2-40B4-BE49-F238E27FC236}">
                  <a16:creationId xmlns:a16="http://schemas.microsoft.com/office/drawing/2014/main" id="{7553CD5F-F7DB-6142-8355-06E0DA589F2E}"/>
                </a:ext>
              </a:extLst>
            </p:cNvPr>
            <p:cNvGrpSpPr/>
            <p:nvPr/>
          </p:nvGrpSpPr>
          <p:grpSpPr>
            <a:xfrm>
              <a:off x="4555407" y="2265334"/>
              <a:ext cx="263857" cy="340252"/>
              <a:chOff x="4555407" y="2271223"/>
              <a:chExt cx="263857" cy="340252"/>
            </a:xfrm>
          </p:grpSpPr>
          <p:cxnSp>
            <p:nvCxnSpPr>
              <p:cNvPr id="91" name="Straight Connector 90">
                <a:extLst>
                  <a:ext uri="{FF2B5EF4-FFF2-40B4-BE49-F238E27FC236}">
                    <a16:creationId xmlns:a16="http://schemas.microsoft.com/office/drawing/2014/main" id="{485C1B2F-8B25-3D49-908D-78DDEF63948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92" name="Straight Connector 91">
                <a:extLst>
                  <a:ext uri="{FF2B5EF4-FFF2-40B4-BE49-F238E27FC236}">
                    <a16:creationId xmlns:a16="http://schemas.microsoft.com/office/drawing/2014/main" id="{CDD603DD-7A03-D644-9ADA-117535EAE983}"/>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93" name="Straight Connector 92">
                <a:extLst>
                  <a:ext uri="{FF2B5EF4-FFF2-40B4-BE49-F238E27FC236}">
                    <a16:creationId xmlns:a16="http://schemas.microsoft.com/office/drawing/2014/main" id="{585B1C4C-CADB-074F-9985-70FBB5BD986E}"/>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94" name="Straight Connector 93">
                <a:extLst>
                  <a:ext uri="{FF2B5EF4-FFF2-40B4-BE49-F238E27FC236}">
                    <a16:creationId xmlns:a16="http://schemas.microsoft.com/office/drawing/2014/main" id="{768B4F5E-9819-4D47-BF3E-A306B387CC04}"/>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90" name="Straight Connector 89">
              <a:extLst>
                <a:ext uri="{FF2B5EF4-FFF2-40B4-BE49-F238E27FC236}">
                  <a16:creationId xmlns:a16="http://schemas.microsoft.com/office/drawing/2014/main" id="{97AE8638-1C34-3C4E-AC6A-80A8BB014892}"/>
                </a:ext>
              </a:extLst>
            </p:cNvPr>
            <p:cNvCxnSpPr>
              <a:cxnSpLocks/>
              <a:endCxn id="8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85" name="Group 84">
            <a:extLst>
              <a:ext uri="{FF2B5EF4-FFF2-40B4-BE49-F238E27FC236}">
                <a16:creationId xmlns:a16="http://schemas.microsoft.com/office/drawing/2014/main" id="{94049F58-0878-2C45-9FAB-A98FD1AD3093}"/>
              </a:ext>
            </a:extLst>
          </p:cNvPr>
          <p:cNvGrpSpPr/>
          <p:nvPr/>
        </p:nvGrpSpPr>
        <p:grpSpPr>
          <a:xfrm>
            <a:off x="5130832" y="2237711"/>
            <a:ext cx="554678" cy="357269"/>
            <a:chOff x="4264586" y="2194147"/>
            <a:chExt cx="554678" cy="482626"/>
          </a:xfrm>
        </p:grpSpPr>
        <p:sp>
          <p:nvSpPr>
            <p:cNvPr id="70" name="Trapezoid 69">
              <a:extLst>
                <a:ext uri="{FF2B5EF4-FFF2-40B4-BE49-F238E27FC236}">
                  <a16:creationId xmlns:a16="http://schemas.microsoft.com/office/drawing/2014/main" id="{DA7749A3-84E4-F64C-9D28-7EB3C62EE240}"/>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97BC20F5-02F5-A14B-A86A-AEF5BEB8DCE8}"/>
                </a:ext>
              </a:extLst>
            </p:cNvPr>
            <p:cNvGrpSpPr/>
            <p:nvPr/>
          </p:nvGrpSpPr>
          <p:grpSpPr>
            <a:xfrm>
              <a:off x="4555407" y="2265334"/>
              <a:ext cx="263857" cy="340252"/>
              <a:chOff x="4555407" y="2271223"/>
              <a:chExt cx="263857" cy="340252"/>
            </a:xfrm>
          </p:grpSpPr>
          <p:cxnSp>
            <p:nvCxnSpPr>
              <p:cNvPr id="73" name="Straight Connector 72">
                <a:extLst>
                  <a:ext uri="{FF2B5EF4-FFF2-40B4-BE49-F238E27FC236}">
                    <a16:creationId xmlns:a16="http://schemas.microsoft.com/office/drawing/2014/main" id="{C2D617D3-8B0A-EB4E-BF1F-C5FDB8AB3441}"/>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74" name="Straight Connector 73">
                <a:extLst>
                  <a:ext uri="{FF2B5EF4-FFF2-40B4-BE49-F238E27FC236}">
                    <a16:creationId xmlns:a16="http://schemas.microsoft.com/office/drawing/2014/main" id="{7217555E-DD0E-6944-9ECD-3907DB30E92D}"/>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75" name="Straight Connector 74">
                <a:extLst>
                  <a:ext uri="{FF2B5EF4-FFF2-40B4-BE49-F238E27FC236}">
                    <a16:creationId xmlns:a16="http://schemas.microsoft.com/office/drawing/2014/main" id="{C652BBEB-23D1-7E43-B5D4-6FDD6A0E14C2}"/>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76" name="Straight Connector 75">
                <a:extLst>
                  <a:ext uri="{FF2B5EF4-FFF2-40B4-BE49-F238E27FC236}">
                    <a16:creationId xmlns:a16="http://schemas.microsoft.com/office/drawing/2014/main" id="{DA4DA1E3-BCB6-FD40-AA86-F6D218544077}"/>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78" name="Straight Connector 77">
              <a:extLst>
                <a:ext uri="{FF2B5EF4-FFF2-40B4-BE49-F238E27FC236}">
                  <a16:creationId xmlns:a16="http://schemas.microsoft.com/office/drawing/2014/main" id="{C0236098-D0AB-4945-9330-F1A098EFE183}"/>
                </a:ext>
              </a:extLst>
            </p:cNvPr>
            <p:cNvCxnSpPr>
              <a:cxnSpLocks/>
              <a:endCxn id="7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96" name="Straight Connector 95">
            <a:extLst>
              <a:ext uri="{FF2B5EF4-FFF2-40B4-BE49-F238E27FC236}">
                <a16:creationId xmlns:a16="http://schemas.microsoft.com/office/drawing/2014/main" id="{A7502C59-B0CC-EB49-937B-0536CBB9B030}"/>
              </a:ext>
            </a:extLst>
          </p:cNvPr>
          <p:cNvCxnSpPr>
            <a:cxnSpLocks/>
          </p:cNvCxnSpPr>
          <p:nvPr/>
        </p:nvCxnSpPr>
        <p:spPr>
          <a:xfrm>
            <a:off x="5130832" y="2991175"/>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02" name="Rectangle 101">
            <a:extLst>
              <a:ext uri="{FF2B5EF4-FFF2-40B4-BE49-F238E27FC236}">
                <a16:creationId xmlns:a16="http://schemas.microsoft.com/office/drawing/2014/main" id="{6B244C52-AAA1-5040-8128-44596C26ED97}"/>
              </a:ext>
            </a:extLst>
          </p:cNvPr>
          <p:cNvSpPr/>
          <p:nvPr/>
        </p:nvSpPr>
        <p:spPr>
          <a:xfrm>
            <a:off x="4371880" y="814760"/>
            <a:ext cx="758952" cy="7583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MEM</a:t>
            </a:r>
            <a:endParaRPr lang="en-US" b="1" dirty="0"/>
          </a:p>
        </p:txBody>
      </p:sp>
      <p:grpSp>
        <p:nvGrpSpPr>
          <p:cNvPr id="103" name="Group 102">
            <a:extLst>
              <a:ext uri="{FF2B5EF4-FFF2-40B4-BE49-F238E27FC236}">
                <a16:creationId xmlns:a16="http://schemas.microsoft.com/office/drawing/2014/main" id="{69EF155A-B3AC-804C-9DEC-F625DABB64EF}"/>
              </a:ext>
            </a:extLst>
          </p:cNvPr>
          <p:cNvGrpSpPr/>
          <p:nvPr/>
        </p:nvGrpSpPr>
        <p:grpSpPr>
          <a:xfrm rot="16200000" flipH="1">
            <a:off x="4266748" y="1666060"/>
            <a:ext cx="554678" cy="357269"/>
            <a:chOff x="4264586" y="2194147"/>
            <a:chExt cx="554678" cy="482626"/>
          </a:xfrm>
        </p:grpSpPr>
        <p:sp>
          <p:nvSpPr>
            <p:cNvPr id="113" name="Trapezoid 112">
              <a:extLst>
                <a:ext uri="{FF2B5EF4-FFF2-40B4-BE49-F238E27FC236}">
                  <a16:creationId xmlns:a16="http://schemas.microsoft.com/office/drawing/2014/main" id="{67DCD1D1-AFD6-BE48-B479-D76FE4DC0D54}"/>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5B8EBC08-42B3-5944-ABCB-9166EEE29FFF}"/>
                </a:ext>
              </a:extLst>
            </p:cNvPr>
            <p:cNvGrpSpPr/>
            <p:nvPr/>
          </p:nvGrpSpPr>
          <p:grpSpPr>
            <a:xfrm>
              <a:off x="4555407" y="2265334"/>
              <a:ext cx="263857" cy="340252"/>
              <a:chOff x="4555407" y="2271223"/>
              <a:chExt cx="263857" cy="340252"/>
            </a:xfrm>
          </p:grpSpPr>
          <p:cxnSp>
            <p:nvCxnSpPr>
              <p:cNvPr id="116" name="Straight Connector 115">
                <a:extLst>
                  <a:ext uri="{FF2B5EF4-FFF2-40B4-BE49-F238E27FC236}">
                    <a16:creationId xmlns:a16="http://schemas.microsoft.com/office/drawing/2014/main" id="{182DEB64-714C-FF41-8C13-776895C661D0}"/>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17" name="Straight Connector 116">
                <a:extLst>
                  <a:ext uri="{FF2B5EF4-FFF2-40B4-BE49-F238E27FC236}">
                    <a16:creationId xmlns:a16="http://schemas.microsoft.com/office/drawing/2014/main" id="{4E87AC11-4288-E843-B567-CF0D74772C47}"/>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18" name="Straight Connector 117">
                <a:extLst>
                  <a:ext uri="{FF2B5EF4-FFF2-40B4-BE49-F238E27FC236}">
                    <a16:creationId xmlns:a16="http://schemas.microsoft.com/office/drawing/2014/main" id="{92C8B528-F5E5-874E-8538-BF4031C93964}"/>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19" name="Straight Connector 118">
                <a:extLst>
                  <a:ext uri="{FF2B5EF4-FFF2-40B4-BE49-F238E27FC236}">
                    <a16:creationId xmlns:a16="http://schemas.microsoft.com/office/drawing/2014/main" id="{AE118FCE-394B-934C-B22E-E263D5A739F0}"/>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15" name="Straight Connector 114">
              <a:extLst>
                <a:ext uri="{FF2B5EF4-FFF2-40B4-BE49-F238E27FC236}">
                  <a16:creationId xmlns:a16="http://schemas.microsoft.com/office/drawing/2014/main" id="{C138352C-F41C-074C-8F89-C4A65C8F5669}"/>
                </a:ext>
              </a:extLst>
            </p:cNvPr>
            <p:cNvCxnSpPr>
              <a:cxnSpLocks/>
              <a:endCxn id="113"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104" name="Group 103">
            <a:extLst>
              <a:ext uri="{FF2B5EF4-FFF2-40B4-BE49-F238E27FC236}">
                <a16:creationId xmlns:a16="http://schemas.microsoft.com/office/drawing/2014/main" id="{7455BB38-40D9-554B-BFBF-37E3DEA4BE76}"/>
              </a:ext>
            </a:extLst>
          </p:cNvPr>
          <p:cNvGrpSpPr/>
          <p:nvPr/>
        </p:nvGrpSpPr>
        <p:grpSpPr>
          <a:xfrm>
            <a:off x="5130832" y="819663"/>
            <a:ext cx="554678" cy="357269"/>
            <a:chOff x="4264586" y="2194147"/>
            <a:chExt cx="554678" cy="482626"/>
          </a:xfrm>
        </p:grpSpPr>
        <p:sp>
          <p:nvSpPr>
            <p:cNvPr id="106" name="Trapezoid 105">
              <a:extLst>
                <a:ext uri="{FF2B5EF4-FFF2-40B4-BE49-F238E27FC236}">
                  <a16:creationId xmlns:a16="http://schemas.microsoft.com/office/drawing/2014/main" id="{792FCA9D-FBD7-9247-977F-15AEEBE276A3}"/>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FF5378BE-34CE-6D4C-B274-B5CA201A241A}"/>
                </a:ext>
              </a:extLst>
            </p:cNvPr>
            <p:cNvGrpSpPr/>
            <p:nvPr/>
          </p:nvGrpSpPr>
          <p:grpSpPr>
            <a:xfrm>
              <a:off x="4555407" y="2265334"/>
              <a:ext cx="263857" cy="340252"/>
              <a:chOff x="4555407" y="2271223"/>
              <a:chExt cx="263857" cy="340252"/>
            </a:xfrm>
          </p:grpSpPr>
          <p:cxnSp>
            <p:nvCxnSpPr>
              <p:cNvPr id="109" name="Straight Connector 108">
                <a:extLst>
                  <a:ext uri="{FF2B5EF4-FFF2-40B4-BE49-F238E27FC236}">
                    <a16:creationId xmlns:a16="http://schemas.microsoft.com/office/drawing/2014/main" id="{56F87192-735C-924E-A447-7EE0EA3FBDCF}"/>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10" name="Straight Connector 109">
                <a:extLst>
                  <a:ext uri="{FF2B5EF4-FFF2-40B4-BE49-F238E27FC236}">
                    <a16:creationId xmlns:a16="http://schemas.microsoft.com/office/drawing/2014/main" id="{C87B4AB1-315D-8844-9854-45A02468F555}"/>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11" name="Straight Connector 110">
                <a:extLst>
                  <a:ext uri="{FF2B5EF4-FFF2-40B4-BE49-F238E27FC236}">
                    <a16:creationId xmlns:a16="http://schemas.microsoft.com/office/drawing/2014/main" id="{799AC466-0CBA-CF4E-95E5-AACF5B6E9D81}"/>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12" name="Straight Connector 111">
                <a:extLst>
                  <a:ext uri="{FF2B5EF4-FFF2-40B4-BE49-F238E27FC236}">
                    <a16:creationId xmlns:a16="http://schemas.microsoft.com/office/drawing/2014/main" id="{CD7FFEF3-1A58-EE4C-9551-7EA42169B253}"/>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08" name="Straight Connector 107">
              <a:extLst>
                <a:ext uri="{FF2B5EF4-FFF2-40B4-BE49-F238E27FC236}">
                  <a16:creationId xmlns:a16="http://schemas.microsoft.com/office/drawing/2014/main" id="{69697421-13EA-3C44-891A-29FF8FFE78A4}"/>
                </a:ext>
              </a:extLst>
            </p:cNvPr>
            <p:cNvCxnSpPr>
              <a:cxnSpLocks/>
              <a:endCxn id="10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105" name="Straight Connector 104">
            <a:extLst>
              <a:ext uri="{FF2B5EF4-FFF2-40B4-BE49-F238E27FC236}">
                <a16:creationId xmlns:a16="http://schemas.microsoft.com/office/drawing/2014/main" id="{53BB7635-B2D6-8840-B7A8-831299352F99}"/>
              </a:ext>
            </a:extLst>
          </p:cNvPr>
          <p:cNvCxnSpPr>
            <a:cxnSpLocks/>
          </p:cNvCxnSpPr>
          <p:nvPr/>
        </p:nvCxnSpPr>
        <p:spPr>
          <a:xfrm>
            <a:off x="5130832" y="1573127"/>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21" name="Rectangle 120">
            <a:extLst>
              <a:ext uri="{FF2B5EF4-FFF2-40B4-BE49-F238E27FC236}">
                <a16:creationId xmlns:a16="http://schemas.microsoft.com/office/drawing/2014/main" id="{417A8F69-3048-7E48-B0B8-BC9D05FA78B5}"/>
              </a:ext>
            </a:extLst>
          </p:cNvPr>
          <p:cNvSpPr/>
          <p:nvPr/>
        </p:nvSpPr>
        <p:spPr>
          <a:xfrm>
            <a:off x="4371880" y="3650856"/>
            <a:ext cx="758952" cy="7583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MEM</a:t>
            </a:r>
          </a:p>
        </p:txBody>
      </p:sp>
      <p:grpSp>
        <p:nvGrpSpPr>
          <p:cNvPr id="122" name="Group 121">
            <a:extLst>
              <a:ext uri="{FF2B5EF4-FFF2-40B4-BE49-F238E27FC236}">
                <a16:creationId xmlns:a16="http://schemas.microsoft.com/office/drawing/2014/main" id="{92210F70-D4C2-3641-8043-D48E3445A72A}"/>
              </a:ext>
            </a:extLst>
          </p:cNvPr>
          <p:cNvGrpSpPr/>
          <p:nvPr/>
        </p:nvGrpSpPr>
        <p:grpSpPr>
          <a:xfrm rot="16200000" flipH="1">
            <a:off x="4266748" y="4502156"/>
            <a:ext cx="554678" cy="357269"/>
            <a:chOff x="4264586" y="2194147"/>
            <a:chExt cx="554678" cy="482626"/>
          </a:xfrm>
        </p:grpSpPr>
        <p:sp>
          <p:nvSpPr>
            <p:cNvPr id="132" name="Trapezoid 131">
              <a:extLst>
                <a:ext uri="{FF2B5EF4-FFF2-40B4-BE49-F238E27FC236}">
                  <a16:creationId xmlns:a16="http://schemas.microsoft.com/office/drawing/2014/main" id="{B8ADDFAA-CA4A-5145-837E-DD161CF960AE}"/>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33" name="Group 132">
              <a:extLst>
                <a:ext uri="{FF2B5EF4-FFF2-40B4-BE49-F238E27FC236}">
                  <a16:creationId xmlns:a16="http://schemas.microsoft.com/office/drawing/2014/main" id="{007FB9CA-9120-1F43-8665-9A4A83C25C2D}"/>
                </a:ext>
              </a:extLst>
            </p:cNvPr>
            <p:cNvGrpSpPr/>
            <p:nvPr/>
          </p:nvGrpSpPr>
          <p:grpSpPr>
            <a:xfrm>
              <a:off x="4555407" y="2265334"/>
              <a:ext cx="263857" cy="340252"/>
              <a:chOff x="4555407" y="2271223"/>
              <a:chExt cx="263857" cy="340252"/>
            </a:xfrm>
          </p:grpSpPr>
          <p:cxnSp>
            <p:nvCxnSpPr>
              <p:cNvPr id="135" name="Straight Connector 134">
                <a:extLst>
                  <a:ext uri="{FF2B5EF4-FFF2-40B4-BE49-F238E27FC236}">
                    <a16:creationId xmlns:a16="http://schemas.microsoft.com/office/drawing/2014/main" id="{6AECE2F4-F7D0-A643-B114-67DB3A054B63}"/>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6" name="Straight Connector 135">
                <a:extLst>
                  <a:ext uri="{FF2B5EF4-FFF2-40B4-BE49-F238E27FC236}">
                    <a16:creationId xmlns:a16="http://schemas.microsoft.com/office/drawing/2014/main" id="{52613F5A-BA2A-7A46-A337-0407FA2DA557}"/>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7" name="Straight Connector 136">
                <a:extLst>
                  <a:ext uri="{FF2B5EF4-FFF2-40B4-BE49-F238E27FC236}">
                    <a16:creationId xmlns:a16="http://schemas.microsoft.com/office/drawing/2014/main" id="{4A3BBB64-EF8D-0944-AEBA-D710AA8E3634}"/>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8" name="Straight Connector 137">
                <a:extLst>
                  <a:ext uri="{FF2B5EF4-FFF2-40B4-BE49-F238E27FC236}">
                    <a16:creationId xmlns:a16="http://schemas.microsoft.com/office/drawing/2014/main" id="{F3A7A1D9-C192-0A41-9A7E-1415886368FF}"/>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34" name="Straight Connector 133">
              <a:extLst>
                <a:ext uri="{FF2B5EF4-FFF2-40B4-BE49-F238E27FC236}">
                  <a16:creationId xmlns:a16="http://schemas.microsoft.com/office/drawing/2014/main" id="{A8BB5006-062D-A140-A7B9-130CF3BD176A}"/>
                </a:ext>
              </a:extLst>
            </p:cNvPr>
            <p:cNvCxnSpPr>
              <a:cxnSpLocks/>
              <a:endCxn id="13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123" name="Group 122">
            <a:extLst>
              <a:ext uri="{FF2B5EF4-FFF2-40B4-BE49-F238E27FC236}">
                <a16:creationId xmlns:a16="http://schemas.microsoft.com/office/drawing/2014/main" id="{A4D79145-38BF-8A4E-ADE5-BE229C115902}"/>
              </a:ext>
            </a:extLst>
          </p:cNvPr>
          <p:cNvGrpSpPr/>
          <p:nvPr/>
        </p:nvGrpSpPr>
        <p:grpSpPr>
          <a:xfrm>
            <a:off x="5130832" y="3655759"/>
            <a:ext cx="554678" cy="357269"/>
            <a:chOff x="4264586" y="2194147"/>
            <a:chExt cx="554678" cy="482626"/>
          </a:xfrm>
        </p:grpSpPr>
        <p:sp>
          <p:nvSpPr>
            <p:cNvPr id="125" name="Trapezoid 124">
              <a:extLst>
                <a:ext uri="{FF2B5EF4-FFF2-40B4-BE49-F238E27FC236}">
                  <a16:creationId xmlns:a16="http://schemas.microsoft.com/office/drawing/2014/main" id="{C6DB6D41-0DCA-A748-8130-1AA5E49F6690}"/>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26" name="Group 125">
              <a:extLst>
                <a:ext uri="{FF2B5EF4-FFF2-40B4-BE49-F238E27FC236}">
                  <a16:creationId xmlns:a16="http://schemas.microsoft.com/office/drawing/2014/main" id="{49C07753-00FB-794F-89F4-6E123BFD10E9}"/>
                </a:ext>
              </a:extLst>
            </p:cNvPr>
            <p:cNvGrpSpPr/>
            <p:nvPr/>
          </p:nvGrpSpPr>
          <p:grpSpPr>
            <a:xfrm>
              <a:off x="4555407" y="2265334"/>
              <a:ext cx="263857" cy="340252"/>
              <a:chOff x="4555407" y="2271223"/>
              <a:chExt cx="263857" cy="340252"/>
            </a:xfrm>
          </p:grpSpPr>
          <p:cxnSp>
            <p:nvCxnSpPr>
              <p:cNvPr id="128" name="Straight Connector 127">
                <a:extLst>
                  <a:ext uri="{FF2B5EF4-FFF2-40B4-BE49-F238E27FC236}">
                    <a16:creationId xmlns:a16="http://schemas.microsoft.com/office/drawing/2014/main" id="{2C5CB5A0-ECE3-C341-815F-E89F9E0E3A7D}"/>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29" name="Straight Connector 128">
                <a:extLst>
                  <a:ext uri="{FF2B5EF4-FFF2-40B4-BE49-F238E27FC236}">
                    <a16:creationId xmlns:a16="http://schemas.microsoft.com/office/drawing/2014/main" id="{3E214523-154C-CB48-A852-96C2A986EF24}"/>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0" name="Straight Connector 129">
                <a:extLst>
                  <a:ext uri="{FF2B5EF4-FFF2-40B4-BE49-F238E27FC236}">
                    <a16:creationId xmlns:a16="http://schemas.microsoft.com/office/drawing/2014/main" id="{DC62C670-A4F9-DA40-AD21-555055A87EDE}"/>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1" name="Straight Connector 130">
                <a:extLst>
                  <a:ext uri="{FF2B5EF4-FFF2-40B4-BE49-F238E27FC236}">
                    <a16:creationId xmlns:a16="http://schemas.microsoft.com/office/drawing/2014/main" id="{F38127B8-5F89-FE41-A950-532EACA7E5FC}"/>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27" name="Straight Connector 126">
              <a:extLst>
                <a:ext uri="{FF2B5EF4-FFF2-40B4-BE49-F238E27FC236}">
                  <a16:creationId xmlns:a16="http://schemas.microsoft.com/office/drawing/2014/main" id="{7E4D316B-1C80-1F4A-AC8F-2D710D323959}"/>
                </a:ext>
              </a:extLst>
            </p:cNvPr>
            <p:cNvCxnSpPr>
              <a:cxnSpLocks/>
              <a:endCxn id="125"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124" name="Straight Connector 123">
            <a:extLst>
              <a:ext uri="{FF2B5EF4-FFF2-40B4-BE49-F238E27FC236}">
                <a16:creationId xmlns:a16="http://schemas.microsoft.com/office/drawing/2014/main" id="{98350C00-D415-5F4E-B4B0-6BFBB7F54687}"/>
              </a:ext>
            </a:extLst>
          </p:cNvPr>
          <p:cNvCxnSpPr>
            <a:cxnSpLocks/>
          </p:cNvCxnSpPr>
          <p:nvPr/>
        </p:nvCxnSpPr>
        <p:spPr>
          <a:xfrm>
            <a:off x="5130832" y="4409223"/>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40" name="Rectangle 139">
            <a:extLst>
              <a:ext uri="{FF2B5EF4-FFF2-40B4-BE49-F238E27FC236}">
                <a16:creationId xmlns:a16="http://schemas.microsoft.com/office/drawing/2014/main" id="{DBA20BE4-D92C-0442-AC1E-DA40F9DB2659}"/>
              </a:ext>
            </a:extLst>
          </p:cNvPr>
          <p:cNvSpPr/>
          <p:nvPr/>
        </p:nvSpPr>
        <p:spPr>
          <a:xfrm>
            <a:off x="4371880" y="5068904"/>
            <a:ext cx="758952" cy="7583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MEM</a:t>
            </a:r>
          </a:p>
        </p:txBody>
      </p:sp>
      <p:grpSp>
        <p:nvGrpSpPr>
          <p:cNvPr id="141" name="Group 140">
            <a:extLst>
              <a:ext uri="{FF2B5EF4-FFF2-40B4-BE49-F238E27FC236}">
                <a16:creationId xmlns:a16="http://schemas.microsoft.com/office/drawing/2014/main" id="{9848F9BD-FEDA-F142-B86E-E8A0A0B6DA83}"/>
              </a:ext>
            </a:extLst>
          </p:cNvPr>
          <p:cNvGrpSpPr/>
          <p:nvPr/>
        </p:nvGrpSpPr>
        <p:grpSpPr>
          <a:xfrm rot="16200000" flipH="1">
            <a:off x="4266748" y="5920204"/>
            <a:ext cx="554678" cy="357269"/>
            <a:chOff x="4264586" y="2194147"/>
            <a:chExt cx="554678" cy="482626"/>
          </a:xfrm>
        </p:grpSpPr>
        <p:sp>
          <p:nvSpPr>
            <p:cNvPr id="151" name="Trapezoid 150">
              <a:extLst>
                <a:ext uri="{FF2B5EF4-FFF2-40B4-BE49-F238E27FC236}">
                  <a16:creationId xmlns:a16="http://schemas.microsoft.com/office/drawing/2014/main" id="{4FAD742D-9197-E846-9AFA-28C9713BEEFD}"/>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52" name="Group 151">
              <a:extLst>
                <a:ext uri="{FF2B5EF4-FFF2-40B4-BE49-F238E27FC236}">
                  <a16:creationId xmlns:a16="http://schemas.microsoft.com/office/drawing/2014/main" id="{5512A933-7F54-7346-99E5-B5397282035F}"/>
                </a:ext>
              </a:extLst>
            </p:cNvPr>
            <p:cNvGrpSpPr/>
            <p:nvPr/>
          </p:nvGrpSpPr>
          <p:grpSpPr>
            <a:xfrm>
              <a:off x="4555407" y="2265334"/>
              <a:ext cx="263857" cy="340252"/>
              <a:chOff x="4555407" y="2271223"/>
              <a:chExt cx="263857" cy="340252"/>
            </a:xfrm>
          </p:grpSpPr>
          <p:cxnSp>
            <p:nvCxnSpPr>
              <p:cNvPr id="154" name="Straight Connector 153">
                <a:extLst>
                  <a:ext uri="{FF2B5EF4-FFF2-40B4-BE49-F238E27FC236}">
                    <a16:creationId xmlns:a16="http://schemas.microsoft.com/office/drawing/2014/main" id="{1920CB57-ABBB-6049-B8C8-377B1B8D6CD6}"/>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55" name="Straight Connector 154">
                <a:extLst>
                  <a:ext uri="{FF2B5EF4-FFF2-40B4-BE49-F238E27FC236}">
                    <a16:creationId xmlns:a16="http://schemas.microsoft.com/office/drawing/2014/main" id="{3C65AFAC-9566-D94F-8FD2-6EEAD75E9B57}"/>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56" name="Straight Connector 155">
                <a:extLst>
                  <a:ext uri="{FF2B5EF4-FFF2-40B4-BE49-F238E27FC236}">
                    <a16:creationId xmlns:a16="http://schemas.microsoft.com/office/drawing/2014/main" id="{B8D2611F-48A9-794C-9562-55754EED9CF6}"/>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57" name="Straight Connector 156">
                <a:extLst>
                  <a:ext uri="{FF2B5EF4-FFF2-40B4-BE49-F238E27FC236}">
                    <a16:creationId xmlns:a16="http://schemas.microsoft.com/office/drawing/2014/main" id="{47EB0A62-47F4-AC40-82F9-FAE1E62B6421}"/>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53" name="Straight Connector 152">
              <a:extLst>
                <a:ext uri="{FF2B5EF4-FFF2-40B4-BE49-F238E27FC236}">
                  <a16:creationId xmlns:a16="http://schemas.microsoft.com/office/drawing/2014/main" id="{59174453-2E3D-3C40-B895-788D4CB057FD}"/>
                </a:ext>
              </a:extLst>
            </p:cNvPr>
            <p:cNvCxnSpPr>
              <a:cxnSpLocks/>
              <a:endCxn id="151"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142" name="Group 141">
            <a:extLst>
              <a:ext uri="{FF2B5EF4-FFF2-40B4-BE49-F238E27FC236}">
                <a16:creationId xmlns:a16="http://schemas.microsoft.com/office/drawing/2014/main" id="{64B8FCED-1289-7B4C-9778-ECFD7BC2BCE2}"/>
              </a:ext>
            </a:extLst>
          </p:cNvPr>
          <p:cNvGrpSpPr/>
          <p:nvPr/>
        </p:nvGrpSpPr>
        <p:grpSpPr>
          <a:xfrm>
            <a:off x="5130832" y="5073807"/>
            <a:ext cx="554678" cy="357269"/>
            <a:chOff x="4264586" y="2194147"/>
            <a:chExt cx="554678" cy="482626"/>
          </a:xfrm>
        </p:grpSpPr>
        <p:sp>
          <p:nvSpPr>
            <p:cNvPr id="144" name="Trapezoid 143">
              <a:extLst>
                <a:ext uri="{FF2B5EF4-FFF2-40B4-BE49-F238E27FC236}">
                  <a16:creationId xmlns:a16="http://schemas.microsoft.com/office/drawing/2014/main" id="{49EE85CA-4335-594A-B673-D00B0DBEF244}"/>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AD24662D-0788-F84F-8508-2D8C6C2BB4D6}"/>
                </a:ext>
              </a:extLst>
            </p:cNvPr>
            <p:cNvGrpSpPr/>
            <p:nvPr/>
          </p:nvGrpSpPr>
          <p:grpSpPr>
            <a:xfrm>
              <a:off x="4555407" y="2265334"/>
              <a:ext cx="263857" cy="340252"/>
              <a:chOff x="4555407" y="2271223"/>
              <a:chExt cx="263857" cy="340252"/>
            </a:xfrm>
          </p:grpSpPr>
          <p:cxnSp>
            <p:nvCxnSpPr>
              <p:cNvPr id="147" name="Straight Connector 146">
                <a:extLst>
                  <a:ext uri="{FF2B5EF4-FFF2-40B4-BE49-F238E27FC236}">
                    <a16:creationId xmlns:a16="http://schemas.microsoft.com/office/drawing/2014/main" id="{DB36B299-D294-7C4D-89C3-1AFBEE05B2D3}"/>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48" name="Straight Connector 147">
                <a:extLst>
                  <a:ext uri="{FF2B5EF4-FFF2-40B4-BE49-F238E27FC236}">
                    <a16:creationId xmlns:a16="http://schemas.microsoft.com/office/drawing/2014/main" id="{DAFF2637-0490-6743-9C48-44BBBB0ECE6C}"/>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49" name="Straight Connector 148">
                <a:extLst>
                  <a:ext uri="{FF2B5EF4-FFF2-40B4-BE49-F238E27FC236}">
                    <a16:creationId xmlns:a16="http://schemas.microsoft.com/office/drawing/2014/main" id="{33394F61-4028-1D48-9E5B-CF1F0215F4DA}"/>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50" name="Straight Connector 149">
                <a:extLst>
                  <a:ext uri="{FF2B5EF4-FFF2-40B4-BE49-F238E27FC236}">
                    <a16:creationId xmlns:a16="http://schemas.microsoft.com/office/drawing/2014/main" id="{7F4EC7BE-0CD4-EC4D-9B85-99ABEF196D2A}"/>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46" name="Straight Connector 145">
              <a:extLst>
                <a:ext uri="{FF2B5EF4-FFF2-40B4-BE49-F238E27FC236}">
                  <a16:creationId xmlns:a16="http://schemas.microsoft.com/office/drawing/2014/main" id="{9DDA6566-A278-114D-80E7-96BD3FA67030}"/>
                </a:ext>
              </a:extLst>
            </p:cNvPr>
            <p:cNvCxnSpPr>
              <a:cxnSpLocks/>
              <a:endCxn id="14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143" name="Straight Connector 142">
            <a:extLst>
              <a:ext uri="{FF2B5EF4-FFF2-40B4-BE49-F238E27FC236}">
                <a16:creationId xmlns:a16="http://schemas.microsoft.com/office/drawing/2014/main" id="{72E65EA1-4F21-2F40-8CB6-F77122B94701}"/>
              </a:ext>
            </a:extLst>
          </p:cNvPr>
          <p:cNvCxnSpPr>
            <a:cxnSpLocks/>
          </p:cNvCxnSpPr>
          <p:nvPr/>
        </p:nvCxnSpPr>
        <p:spPr>
          <a:xfrm>
            <a:off x="5130832" y="5827271"/>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18" name="Rectangle 217">
            <a:extLst>
              <a:ext uri="{FF2B5EF4-FFF2-40B4-BE49-F238E27FC236}">
                <a16:creationId xmlns:a16="http://schemas.microsoft.com/office/drawing/2014/main" id="{AC29262F-9975-B341-9784-0F5A01E7BAAB}"/>
              </a:ext>
            </a:extLst>
          </p:cNvPr>
          <p:cNvSpPr/>
          <p:nvPr/>
        </p:nvSpPr>
        <p:spPr>
          <a:xfrm>
            <a:off x="2955672" y="2232808"/>
            <a:ext cx="758952" cy="758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PE</a:t>
            </a:r>
          </a:p>
        </p:txBody>
      </p:sp>
      <p:grpSp>
        <p:nvGrpSpPr>
          <p:cNvPr id="219" name="Group 218">
            <a:extLst>
              <a:ext uri="{FF2B5EF4-FFF2-40B4-BE49-F238E27FC236}">
                <a16:creationId xmlns:a16="http://schemas.microsoft.com/office/drawing/2014/main" id="{BEDC7B04-8A25-C845-BB71-0597019ABA1D}"/>
              </a:ext>
            </a:extLst>
          </p:cNvPr>
          <p:cNvGrpSpPr/>
          <p:nvPr/>
        </p:nvGrpSpPr>
        <p:grpSpPr>
          <a:xfrm rot="16200000" flipH="1">
            <a:off x="2850540" y="3084108"/>
            <a:ext cx="554678" cy="357269"/>
            <a:chOff x="4264586" y="2194147"/>
            <a:chExt cx="554678" cy="482626"/>
          </a:xfrm>
        </p:grpSpPr>
        <p:sp>
          <p:nvSpPr>
            <p:cNvPr id="229" name="Trapezoid 228">
              <a:extLst>
                <a:ext uri="{FF2B5EF4-FFF2-40B4-BE49-F238E27FC236}">
                  <a16:creationId xmlns:a16="http://schemas.microsoft.com/office/drawing/2014/main" id="{448A1D95-451E-5B47-8D90-AE682829BC04}"/>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30" name="Group 229">
              <a:extLst>
                <a:ext uri="{FF2B5EF4-FFF2-40B4-BE49-F238E27FC236}">
                  <a16:creationId xmlns:a16="http://schemas.microsoft.com/office/drawing/2014/main" id="{B7C869EF-6360-654C-9747-E018BA51B9E6}"/>
                </a:ext>
              </a:extLst>
            </p:cNvPr>
            <p:cNvGrpSpPr/>
            <p:nvPr/>
          </p:nvGrpSpPr>
          <p:grpSpPr>
            <a:xfrm>
              <a:off x="4555407" y="2265334"/>
              <a:ext cx="263857" cy="340252"/>
              <a:chOff x="4555407" y="2271223"/>
              <a:chExt cx="263857" cy="340252"/>
            </a:xfrm>
          </p:grpSpPr>
          <p:cxnSp>
            <p:nvCxnSpPr>
              <p:cNvPr id="232" name="Straight Connector 231">
                <a:extLst>
                  <a:ext uri="{FF2B5EF4-FFF2-40B4-BE49-F238E27FC236}">
                    <a16:creationId xmlns:a16="http://schemas.microsoft.com/office/drawing/2014/main" id="{E691C890-8DCE-4546-8F1C-23755571B599}"/>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33" name="Straight Connector 232">
                <a:extLst>
                  <a:ext uri="{FF2B5EF4-FFF2-40B4-BE49-F238E27FC236}">
                    <a16:creationId xmlns:a16="http://schemas.microsoft.com/office/drawing/2014/main" id="{3FACE587-94E2-D44B-8CEF-177B447ED8F7}"/>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34" name="Straight Connector 233">
                <a:extLst>
                  <a:ext uri="{FF2B5EF4-FFF2-40B4-BE49-F238E27FC236}">
                    <a16:creationId xmlns:a16="http://schemas.microsoft.com/office/drawing/2014/main" id="{53E4C682-7B86-9C45-864A-CDF82D01488E}"/>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35" name="Straight Connector 234">
                <a:extLst>
                  <a:ext uri="{FF2B5EF4-FFF2-40B4-BE49-F238E27FC236}">
                    <a16:creationId xmlns:a16="http://schemas.microsoft.com/office/drawing/2014/main" id="{BC4A77EF-3EBC-2647-8E2F-8CF8D04CB0D0}"/>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31" name="Straight Connector 230">
              <a:extLst>
                <a:ext uri="{FF2B5EF4-FFF2-40B4-BE49-F238E27FC236}">
                  <a16:creationId xmlns:a16="http://schemas.microsoft.com/office/drawing/2014/main" id="{1C6FCE96-6556-1747-B551-4A72915624CA}"/>
                </a:ext>
              </a:extLst>
            </p:cNvPr>
            <p:cNvCxnSpPr>
              <a:cxnSpLocks/>
              <a:endCxn id="229"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220" name="Group 219">
            <a:extLst>
              <a:ext uri="{FF2B5EF4-FFF2-40B4-BE49-F238E27FC236}">
                <a16:creationId xmlns:a16="http://schemas.microsoft.com/office/drawing/2014/main" id="{66D01F66-8A44-E14A-A80F-9B96703C3BBB}"/>
              </a:ext>
            </a:extLst>
          </p:cNvPr>
          <p:cNvGrpSpPr/>
          <p:nvPr/>
        </p:nvGrpSpPr>
        <p:grpSpPr>
          <a:xfrm>
            <a:off x="3714624" y="2237711"/>
            <a:ext cx="554678" cy="357269"/>
            <a:chOff x="4264586" y="2194147"/>
            <a:chExt cx="554678" cy="482626"/>
          </a:xfrm>
        </p:grpSpPr>
        <p:sp>
          <p:nvSpPr>
            <p:cNvPr id="222" name="Trapezoid 221">
              <a:extLst>
                <a:ext uri="{FF2B5EF4-FFF2-40B4-BE49-F238E27FC236}">
                  <a16:creationId xmlns:a16="http://schemas.microsoft.com/office/drawing/2014/main" id="{F6155D1E-2A82-FE42-AA70-94EEDCC1C21A}"/>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23" name="Group 222">
              <a:extLst>
                <a:ext uri="{FF2B5EF4-FFF2-40B4-BE49-F238E27FC236}">
                  <a16:creationId xmlns:a16="http://schemas.microsoft.com/office/drawing/2014/main" id="{00527A51-F6BE-2447-B43E-088E30FDEF0A}"/>
                </a:ext>
              </a:extLst>
            </p:cNvPr>
            <p:cNvGrpSpPr/>
            <p:nvPr/>
          </p:nvGrpSpPr>
          <p:grpSpPr>
            <a:xfrm>
              <a:off x="4555407" y="2265334"/>
              <a:ext cx="263857" cy="340252"/>
              <a:chOff x="4555407" y="2271223"/>
              <a:chExt cx="263857" cy="340252"/>
            </a:xfrm>
          </p:grpSpPr>
          <p:cxnSp>
            <p:nvCxnSpPr>
              <p:cNvPr id="225" name="Straight Connector 224">
                <a:extLst>
                  <a:ext uri="{FF2B5EF4-FFF2-40B4-BE49-F238E27FC236}">
                    <a16:creationId xmlns:a16="http://schemas.microsoft.com/office/drawing/2014/main" id="{AFCAF858-C2F9-FD44-A8DB-D04329FD7364}"/>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26" name="Straight Connector 225">
                <a:extLst>
                  <a:ext uri="{FF2B5EF4-FFF2-40B4-BE49-F238E27FC236}">
                    <a16:creationId xmlns:a16="http://schemas.microsoft.com/office/drawing/2014/main" id="{20B4B524-1C4C-CC49-95A3-C756BA5DCFCE}"/>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27" name="Straight Connector 226">
                <a:extLst>
                  <a:ext uri="{FF2B5EF4-FFF2-40B4-BE49-F238E27FC236}">
                    <a16:creationId xmlns:a16="http://schemas.microsoft.com/office/drawing/2014/main" id="{95958123-502E-CD40-967D-1CD4F7A3EEAA}"/>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28" name="Straight Connector 227">
                <a:extLst>
                  <a:ext uri="{FF2B5EF4-FFF2-40B4-BE49-F238E27FC236}">
                    <a16:creationId xmlns:a16="http://schemas.microsoft.com/office/drawing/2014/main" id="{D5AF32A0-844E-314A-ABE2-7CBCD90D079C}"/>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24" name="Straight Connector 223">
              <a:extLst>
                <a:ext uri="{FF2B5EF4-FFF2-40B4-BE49-F238E27FC236}">
                  <a16:creationId xmlns:a16="http://schemas.microsoft.com/office/drawing/2014/main" id="{CA90BA63-9D51-0847-BE59-677A737458A2}"/>
                </a:ext>
              </a:extLst>
            </p:cNvPr>
            <p:cNvCxnSpPr>
              <a:cxnSpLocks/>
              <a:endCxn id="22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221" name="Straight Connector 220">
            <a:extLst>
              <a:ext uri="{FF2B5EF4-FFF2-40B4-BE49-F238E27FC236}">
                <a16:creationId xmlns:a16="http://schemas.microsoft.com/office/drawing/2014/main" id="{F4554CAC-947B-C54A-9907-38344F54DA21}"/>
              </a:ext>
            </a:extLst>
          </p:cNvPr>
          <p:cNvCxnSpPr>
            <a:cxnSpLocks/>
          </p:cNvCxnSpPr>
          <p:nvPr/>
        </p:nvCxnSpPr>
        <p:spPr>
          <a:xfrm>
            <a:off x="3714624" y="2991175"/>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00" name="Rectangle 199">
            <a:extLst>
              <a:ext uri="{FF2B5EF4-FFF2-40B4-BE49-F238E27FC236}">
                <a16:creationId xmlns:a16="http://schemas.microsoft.com/office/drawing/2014/main" id="{366CA12B-C1DA-D444-9297-77B52E7F4980}"/>
              </a:ext>
            </a:extLst>
          </p:cNvPr>
          <p:cNvSpPr/>
          <p:nvPr/>
        </p:nvSpPr>
        <p:spPr>
          <a:xfrm>
            <a:off x="2955672" y="814760"/>
            <a:ext cx="758952" cy="758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PE</a:t>
            </a:r>
            <a:endParaRPr lang="en-US" sz="2400" b="1" dirty="0"/>
          </a:p>
        </p:txBody>
      </p:sp>
      <p:grpSp>
        <p:nvGrpSpPr>
          <p:cNvPr id="201" name="Group 200">
            <a:extLst>
              <a:ext uri="{FF2B5EF4-FFF2-40B4-BE49-F238E27FC236}">
                <a16:creationId xmlns:a16="http://schemas.microsoft.com/office/drawing/2014/main" id="{8126760A-5758-0C4A-A566-F1A7775F63A7}"/>
              </a:ext>
            </a:extLst>
          </p:cNvPr>
          <p:cNvGrpSpPr/>
          <p:nvPr/>
        </p:nvGrpSpPr>
        <p:grpSpPr>
          <a:xfrm rot="16200000" flipH="1">
            <a:off x="2850540" y="1666060"/>
            <a:ext cx="554678" cy="357269"/>
            <a:chOff x="4264586" y="2194147"/>
            <a:chExt cx="554678" cy="482626"/>
          </a:xfrm>
        </p:grpSpPr>
        <p:sp>
          <p:nvSpPr>
            <p:cNvPr id="211" name="Trapezoid 210">
              <a:extLst>
                <a:ext uri="{FF2B5EF4-FFF2-40B4-BE49-F238E27FC236}">
                  <a16:creationId xmlns:a16="http://schemas.microsoft.com/office/drawing/2014/main" id="{E0C5D602-FD80-F840-AC9E-88AEADB87E01}"/>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grpSp>
          <p:nvGrpSpPr>
            <p:cNvPr id="212" name="Group 211">
              <a:extLst>
                <a:ext uri="{FF2B5EF4-FFF2-40B4-BE49-F238E27FC236}">
                  <a16:creationId xmlns:a16="http://schemas.microsoft.com/office/drawing/2014/main" id="{1E75BC6E-B960-9C49-9A93-EB7FB6B7D4B3}"/>
                </a:ext>
              </a:extLst>
            </p:cNvPr>
            <p:cNvGrpSpPr/>
            <p:nvPr/>
          </p:nvGrpSpPr>
          <p:grpSpPr>
            <a:xfrm>
              <a:off x="4555407" y="2265334"/>
              <a:ext cx="263857" cy="340252"/>
              <a:chOff x="4555407" y="2271223"/>
              <a:chExt cx="263857" cy="340252"/>
            </a:xfrm>
          </p:grpSpPr>
          <p:cxnSp>
            <p:nvCxnSpPr>
              <p:cNvPr id="214" name="Straight Connector 213">
                <a:extLst>
                  <a:ext uri="{FF2B5EF4-FFF2-40B4-BE49-F238E27FC236}">
                    <a16:creationId xmlns:a16="http://schemas.microsoft.com/office/drawing/2014/main" id="{CED1935C-59C2-284A-AC19-9383A67F52AD}"/>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15" name="Straight Connector 214">
                <a:extLst>
                  <a:ext uri="{FF2B5EF4-FFF2-40B4-BE49-F238E27FC236}">
                    <a16:creationId xmlns:a16="http://schemas.microsoft.com/office/drawing/2014/main" id="{02A51D13-216B-DF47-9149-6F3E1B3C6BD0}"/>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16" name="Straight Connector 215">
                <a:extLst>
                  <a:ext uri="{FF2B5EF4-FFF2-40B4-BE49-F238E27FC236}">
                    <a16:creationId xmlns:a16="http://schemas.microsoft.com/office/drawing/2014/main" id="{20E939FB-01A1-7743-8D9B-97FA72641DD5}"/>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17" name="Straight Connector 216">
                <a:extLst>
                  <a:ext uri="{FF2B5EF4-FFF2-40B4-BE49-F238E27FC236}">
                    <a16:creationId xmlns:a16="http://schemas.microsoft.com/office/drawing/2014/main" id="{E03B38CA-7405-B640-84F5-D48152F6CFEE}"/>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13" name="Straight Connector 212">
              <a:extLst>
                <a:ext uri="{FF2B5EF4-FFF2-40B4-BE49-F238E27FC236}">
                  <a16:creationId xmlns:a16="http://schemas.microsoft.com/office/drawing/2014/main" id="{0D8AE324-8E2C-D341-83B4-D0A6F5BAF715}"/>
                </a:ext>
              </a:extLst>
            </p:cNvPr>
            <p:cNvCxnSpPr>
              <a:cxnSpLocks/>
              <a:endCxn id="211"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202" name="Group 201">
            <a:extLst>
              <a:ext uri="{FF2B5EF4-FFF2-40B4-BE49-F238E27FC236}">
                <a16:creationId xmlns:a16="http://schemas.microsoft.com/office/drawing/2014/main" id="{66091185-54B3-624A-9B33-15D5DD40DA79}"/>
              </a:ext>
            </a:extLst>
          </p:cNvPr>
          <p:cNvGrpSpPr/>
          <p:nvPr/>
        </p:nvGrpSpPr>
        <p:grpSpPr>
          <a:xfrm>
            <a:off x="3714624" y="819663"/>
            <a:ext cx="554678" cy="357269"/>
            <a:chOff x="4264586" y="2194147"/>
            <a:chExt cx="554678" cy="482626"/>
          </a:xfrm>
        </p:grpSpPr>
        <p:sp>
          <p:nvSpPr>
            <p:cNvPr id="204" name="Trapezoid 203">
              <a:extLst>
                <a:ext uri="{FF2B5EF4-FFF2-40B4-BE49-F238E27FC236}">
                  <a16:creationId xmlns:a16="http://schemas.microsoft.com/office/drawing/2014/main" id="{0C1075BF-F7DC-BD4F-9998-0161C46BD2AF}"/>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9DE935C0-C3D9-3545-8DCD-F71F88ED9934}"/>
                </a:ext>
              </a:extLst>
            </p:cNvPr>
            <p:cNvGrpSpPr/>
            <p:nvPr/>
          </p:nvGrpSpPr>
          <p:grpSpPr>
            <a:xfrm>
              <a:off x="4555407" y="2265334"/>
              <a:ext cx="263857" cy="340252"/>
              <a:chOff x="4555407" y="2271223"/>
              <a:chExt cx="263857" cy="340252"/>
            </a:xfrm>
          </p:grpSpPr>
          <p:cxnSp>
            <p:nvCxnSpPr>
              <p:cNvPr id="207" name="Straight Connector 206">
                <a:extLst>
                  <a:ext uri="{FF2B5EF4-FFF2-40B4-BE49-F238E27FC236}">
                    <a16:creationId xmlns:a16="http://schemas.microsoft.com/office/drawing/2014/main" id="{9F0826C7-F4DB-2A46-9965-D31F39F57C1C}"/>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08" name="Straight Connector 207">
                <a:extLst>
                  <a:ext uri="{FF2B5EF4-FFF2-40B4-BE49-F238E27FC236}">
                    <a16:creationId xmlns:a16="http://schemas.microsoft.com/office/drawing/2014/main" id="{97E5D81D-5988-DE42-9B96-C1A55983B126}"/>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09" name="Straight Connector 208">
                <a:extLst>
                  <a:ext uri="{FF2B5EF4-FFF2-40B4-BE49-F238E27FC236}">
                    <a16:creationId xmlns:a16="http://schemas.microsoft.com/office/drawing/2014/main" id="{0EDD8465-C92F-014B-A1D1-378A9E8A11B0}"/>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10" name="Straight Connector 209">
                <a:extLst>
                  <a:ext uri="{FF2B5EF4-FFF2-40B4-BE49-F238E27FC236}">
                    <a16:creationId xmlns:a16="http://schemas.microsoft.com/office/drawing/2014/main" id="{34CABF44-B8C7-1546-88EF-8B83BE6DF663}"/>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06" name="Straight Connector 205">
              <a:extLst>
                <a:ext uri="{FF2B5EF4-FFF2-40B4-BE49-F238E27FC236}">
                  <a16:creationId xmlns:a16="http://schemas.microsoft.com/office/drawing/2014/main" id="{6F21FC65-FD8E-C341-9E3A-5B5B799EA568}"/>
                </a:ext>
              </a:extLst>
            </p:cNvPr>
            <p:cNvCxnSpPr>
              <a:cxnSpLocks/>
              <a:endCxn id="20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203" name="Straight Connector 202">
            <a:extLst>
              <a:ext uri="{FF2B5EF4-FFF2-40B4-BE49-F238E27FC236}">
                <a16:creationId xmlns:a16="http://schemas.microsoft.com/office/drawing/2014/main" id="{8AE374C7-C19B-3440-84DA-95241BF18B42}"/>
              </a:ext>
            </a:extLst>
          </p:cNvPr>
          <p:cNvCxnSpPr>
            <a:cxnSpLocks/>
          </p:cNvCxnSpPr>
          <p:nvPr/>
        </p:nvCxnSpPr>
        <p:spPr>
          <a:xfrm>
            <a:off x="3714624" y="1573127"/>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82" name="Rectangle 181">
            <a:extLst>
              <a:ext uri="{FF2B5EF4-FFF2-40B4-BE49-F238E27FC236}">
                <a16:creationId xmlns:a16="http://schemas.microsoft.com/office/drawing/2014/main" id="{8E27BB4A-D12A-424B-9276-F49B2FF24154}"/>
              </a:ext>
            </a:extLst>
          </p:cNvPr>
          <p:cNvSpPr/>
          <p:nvPr/>
        </p:nvSpPr>
        <p:spPr>
          <a:xfrm>
            <a:off x="2955672" y="3650856"/>
            <a:ext cx="758952" cy="758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PE</a:t>
            </a:r>
          </a:p>
        </p:txBody>
      </p:sp>
      <p:grpSp>
        <p:nvGrpSpPr>
          <p:cNvPr id="183" name="Group 182">
            <a:extLst>
              <a:ext uri="{FF2B5EF4-FFF2-40B4-BE49-F238E27FC236}">
                <a16:creationId xmlns:a16="http://schemas.microsoft.com/office/drawing/2014/main" id="{BFEBEAA3-C0B0-9F4D-A3C1-4F14339FE2DA}"/>
              </a:ext>
            </a:extLst>
          </p:cNvPr>
          <p:cNvGrpSpPr/>
          <p:nvPr/>
        </p:nvGrpSpPr>
        <p:grpSpPr>
          <a:xfrm rot="16200000" flipH="1">
            <a:off x="2850540" y="4502156"/>
            <a:ext cx="554678" cy="357269"/>
            <a:chOff x="4264586" y="2194147"/>
            <a:chExt cx="554678" cy="482626"/>
          </a:xfrm>
        </p:grpSpPr>
        <p:sp>
          <p:nvSpPr>
            <p:cNvPr id="193" name="Trapezoid 192">
              <a:extLst>
                <a:ext uri="{FF2B5EF4-FFF2-40B4-BE49-F238E27FC236}">
                  <a16:creationId xmlns:a16="http://schemas.microsoft.com/office/drawing/2014/main" id="{B9C82400-F332-8F47-B208-95BBBD129BF8}"/>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94" name="Group 193">
              <a:extLst>
                <a:ext uri="{FF2B5EF4-FFF2-40B4-BE49-F238E27FC236}">
                  <a16:creationId xmlns:a16="http://schemas.microsoft.com/office/drawing/2014/main" id="{27681C7D-C52D-7B41-A75F-259A1EE4159F}"/>
                </a:ext>
              </a:extLst>
            </p:cNvPr>
            <p:cNvGrpSpPr/>
            <p:nvPr/>
          </p:nvGrpSpPr>
          <p:grpSpPr>
            <a:xfrm>
              <a:off x="4555407" y="2265334"/>
              <a:ext cx="263857" cy="340252"/>
              <a:chOff x="4555407" y="2271223"/>
              <a:chExt cx="263857" cy="340252"/>
            </a:xfrm>
          </p:grpSpPr>
          <p:cxnSp>
            <p:nvCxnSpPr>
              <p:cNvPr id="196" name="Straight Connector 195">
                <a:extLst>
                  <a:ext uri="{FF2B5EF4-FFF2-40B4-BE49-F238E27FC236}">
                    <a16:creationId xmlns:a16="http://schemas.microsoft.com/office/drawing/2014/main" id="{6CB93E24-A8B9-C946-A66C-ED448DCABC1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7" name="Straight Connector 196">
                <a:extLst>
                  <a:ext uri="{FF2B5EF4-FFF2-40B4-BE49-F238E27FC236}">
                    <a16:creationId xmlns:a16="http://schemas.microsoft.com/office/drawing/2014/main" id="{F841A0EC-F7B6-6D47-9B66-6B633169B2B9}"/>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8" name="Straight Connector 197">
                <a:extLst>
                  <a:ext uri="{FF2B5EF4-FFF2-40B4-BE49-F238E27FC236}">
                    <a16:creationId xmlns:a16="http://schemas.microsoft.com/office/drawing/2014/main" id="{CB918295-CBA2-7D4F-A9B5-D0B7FC0CB0A6}"/>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9" name="Straight Connector 198">
                <a:extLst>
                  <a:ext uri="{FF2B5EF4-FFF2-40B4-BE49-F238E27FC236}">
                    <a16:creationId xmlns:a16="http://schemas.microsoft.com/office/drawing/2014/main" id="{9664CB4D-FBA7-8D48-B106-C6AE3F2FBA7E}"/>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95" name="Straight Connector 194">
              <a:extLst>
                <a:ext uri="{FF2B5EF4-FFF2-40B4-BE49-F238E27FC236}">
                  <a16:creationId xmlns:a16="http://schemas.microsoft.com/office/drawing/2014/main" id="{D9C46648-462A-BD4E-AA6D-831534E7EED2}"/>
                </a:ext>
              </a:extLst>
            </p:cNvPr>
            <p:cNvCxnSpPr>
              <a:cxnSpLocks/>
              <a:endCxn id="193"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184" name="Group 183">
            <a:extLst>
              <a:ext uri="{FF2B5EF4-FFF2-40B4-BE49-F238E27FC236}">
                <a16:creationId xmlns:a16="http://schemas.microsoft.com/office/drawing/2014/main" id="{6FC75CD4-A420-9E43-8076-B05CB360070E}"/>
              </a:ext>
            </a:extLst>
          </p:cNvPr>
          <p:cNvGrpSpPr/>
          <p:nvPr/>
        </p:nvGrpSpPr>
        <p:grpSpPr>
          <a:xfrm>
            <a:off x="3714624" y="3655759"/>
            <a:ext cx="554678" cy="357269"/>
            <a:chOff x="4264586" y="2194147"/>
            <a:chExt cx="554678" cy="482626"/>
          </a:xfrm>
        </p:grpSpPr>
        <p:sp>
          <p:nvSpPr>
            <p:cNvPr id="186" name="Trapezoid 185">
              <a:extLst>
                <a:ext uri="{FF2B5EF4-FFF2-40B4-BE49-F238E27FC236}">
                  <a16:creationId xmlns:a16="http://schemas.microsoft.com/office/drawing/2014/main" id="{B8A8E15D-2276-1742-AB91-BB744F2ECB5B}"/>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87" name="Group 186">
              <a:extLst>
                <a:ext uri="{FF2B5EF4-FFF2-40B4-BE49-F238E27FC236}">
                  <a16:creationId xmlns:a16="http://schemas.microsoft.com/office/drawing/2014/main" id="{E55D6986-8939-1D44-894E-023A6B3280DA}"/>
                </a:ext>
              </a:extLst>
            </p:cNvPr>
            <p:cNvGrpSpPr/>
            <p:nvPr/>
          </p:nvGrpSpPr>
          <p:grpSpPr>
            <a:xfrm>
              <a:off x="4555407" y="2265334"/>
              <a:ext cx="263857" cy="340252"/>
              <a:chOff x="4555407" y="2271223"/>
              <a:chExt cx="263857" cy="340252"/>
            </a:xfrm>
          </p:grpSpPr>
          <p:cxnSp>
            <p:nvCxnSpPr>
              <p:cNvPr id="189" name="Straight Connector 188">
                <a:extLst>
                  <a:ext uri="{FF2B5EF4-FFF2-40B4-BE49-F238E27FC236}">
                    <a16:creationId xmlns:a16="http://schemas.microsoft.com/office/drawing/2014/main" id="{D704946D-16E1-874F-9C68-808BC0AA7ECE}"/>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0" name="Straight Connector 189">
                <a:extLst>
                  <a:ext uri="{FF2B5EF4-FFF2-40B4-BE49-F238E27FC236}">
                    <a16:creationId xmlns:a16="http://schemas.microsoft.com/office/drawing/2014/main" id="{524D1242-DA37-5941-8D99-F075E1C655E3}"/>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1" name="Straight Connector 190">
                <a:extLst>
                  <a:ext uri="{FF2B5EF4-FFF2-40B4-BE49-F238E27FC236}">
                    <a16:creationId xmlns:a16="http://schemas.microsoft.com/office/drawing/2014/main" id="{EE0BAB0A-A2D0-DD44-9ECE-547C84A05AB4}"/>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2" name="Straight Connector 191">
                <a:extLst>
                  <a:ext uri="{FF2B5EF4-FFF2-40B4-BE49-F238E27FC236}">
                    <a16:creationId xmlns:a16="http://schemas.microsoft.com/office/drawing/2014/main" id="{965EFAD7-B173-6C4F-9FF0-379993A53BF0}"/>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88" name="Straight Connector 187">
              <a:extLst>
                <a:ext uri="{FF2B5EF4-FFF2-40B4-BE49-F238E27FC236}">
                  <a16:creationId xmlns:a16="http://schemas.microsoft.com/office/drawing/2014/main" id="{04889031-E4E8-2446-9F09-F99AAEB1D1A6}"/>
                </a:ext>
              </a:extLst>
            </p:cNvPr>
            <p:cNvCxnSpPr>
              <a:cxnSpLocks/>
              <a:endCxn id="18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185" name="Straight Connector 184">
            <a:extLst>
              <a:ext uri="{FF2B5EF4-FFF2-40B4-BE49-F238E27FC236}">
                <a16:creationId xmlns:a16="http://schemas.microsoft.com/office/drawing/2014/main" id="{E1E5EDE1-9DF6-6B46-AACD-A55AD499DC53}"/>
              </a:ext>
            </a:extLst>
          </p:cNvPr>
          <p:cNvCxnSpPr>
            <a:cxnSpLocks/>
          </p:cNvCxnSpPr>
          <p:nvPr/>
        </p:nvCxnSpPr>
        <p:spPr>
          <a:xfrm>
            <a:off x="3714624" y="4409223"/>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64" name="Rectangle 163">
            <a:extLst>
              <a:ext uri="{FF2B5EF4-FFF2-40B4-BE49-F238E27FC236}">
                <a16:creationId xmlns:a16="http://schemas.microsoft.com/office/drawing/2014/main" id="{76DD7A16-2A5B-154A-A204-98E604256004}"/>
              </a:ext>
            </a:extLst>
          </p:cNvPr>
          <p:cNvSpPr/>
          <p:nvPr/>
        </p:nvSpPr>
        <p:spPr>
          <a:xfrm>
            <a:off x="2955672" y="5068904"/>
            <a:ext cx="758952" cy="758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PE</a:t>
            </a:r>
          </a:p>
        </p:txBody>
      </p:sp>
      <p:grpSp>
        <p:nvGrpSpPr>
          <p:cNvPr id="165" name="Group 164">
            <a:extLst>
              <a:ext uri="{FF2B5EF4-FFF2-40B4-BE49-F238E27FC236}">
                <a16:creationId xmlns:a16="http://schemas.microsoft.com/office/drawing/2014/main" id="{ED20AE95-B4B2-9F44-B209-5B977F3DCD4E}"/>
              </a:ext>
            </a:extLst>
          </p:cNvPr>
          <p:cNvGrpSpPr/>
          <p:nvPr/>
        </p:nvGrpSpPr>
        <p:grpSpPr>
          <a:xfrm rot="16200000" flipH="1">
            <a:off x="2850540" y="5920204"/>
            <a:ext cx="554678" cy="357269"/>
            <a:chOff x="4264586" y="2194147"/>
            <a:chExt cx="554678" cy="482626"/>
          </a:xfrm>
        </p:grpSpPr>
        <p:sp>
          <p:nvSpPr>
            <p:cNvPr id="175" name="Trapezoid 174">
              <a:extLst>
                <a:ext uri="{FF2B5EF4-FFF2-40B4-BE49-F238E27FC236}">
                  <a16:creationId xmlns:a16="http://schemas.microsoft.com/office/drawing/2014/main" id="{1015A452-D3FD-0143-9066-61954417EDC4}"/>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76" name="Group 175">
              <a:extLst>
                <a:ext uri="{FF2B5EF4-FFF2-40B4-BE49-F238E27FC236}">
                  <a16:creationId xmlns:a16="http://schemas.microsoft.com/office/drawing/2014/main" id="{60EBEA60-A7AB-E340-8E6A-43E78B2D4365}"/>
                </a:ext>
              </a:extLst>
            </p:cNvPr>
            <p:cNvGrpSpPr/>
            <p:nvPr/>
          </p:nvGrpSpPr>
          <p:grpSpPr>
            <a:xfrm>
              <a:off x="4555407" y="2265334"/>
              <a:ext cx="263857" cy="340252"/>
              <a:chOff x="4555407" y="2271223"/>
              <a:chExt cx="263857" cy="340252"/>
            </a:xfrm>
          </p:grpSpPr>
          <p:cxnSp>
            <p:nvCxnSpPr>
              <p:cNvPr id="178" name="Straight Connector 177">
                <a:extLst>
                  <a:ext uri="{FF2B5EF4-FFF2-40B4-BE49-F238E27FC236}">
                    <a16:creationId xmlns:a16="http://schemas.microsoft.com/office/drawing/2014/main" id="{7FE2FFE4-14A8-414F-AC3C-7088AC2EB7B5}"/>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79" name="Straight Connector 178">
                <a:extLst>
                  <a:ext uri="{FF2B5EF4-FFF2-40B4-BE49-F238E27FC236}">
                    <a16:creationId xmlns:a16="http://schemas.microsoft.com/office/drawing/2014/main" id="{18C6BA19-972E-4546-9603-1423925DA05E}"/>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80" name="Straight Connector 179">
                <a:extLst>
                  <a:ext uri="{FF2B5EF4-FFF2-40B4-BE49-F238E27FC236}">
                    <a16:creationId xmlns:a16="http://schemas.microsoft.com/office/drawing/2014/main" id="{FA424B0F-15BD-5D4A-B3CF-73EBD785EA83}"/>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81" name="Straight Connector 180">
                <a:extLst>
                  <a:ext uri="{FF2B5EF4-FFF2-40B4-BE49-F238E27FC236}">
                    <a16:creationId xmlns:a16="http://schemas.microsoft.com/office/drawing/2014/main" id="{2FF0DF32-1011-4245-9592-BB545F578776}"/>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77" name="Straight Connector 176">
              <a:extLst>
                <a:ext uri="{FF2B5EF4-FFF2-40B4-BE49-F238E27FC236}">
                  <a16:creationId xmlns:a16="http://schemas.microsoft.com/office/drawing/2014/main" id="{E5DE0FC2-CAAA-D040-87B5-EC50A50D8BB8}"/>
                </a:ext>
              </a:extLst>
            </p:cNvPr>
            <p:cNvCxnSpPr>
              <a:cxnSpLocks/>
              <a:endCxn id="175"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166" name="Group 165">
            <a:extLst>
              <a:ext uri="{FF2B5EF4-FFF2-40B4-BE49-F238E27FC236}">
                <a16:creationId xmlns:a16="http://schemas.microsoft.com/office/drawing/2014/main" id="{2804BDF3-9FCC-5742-9125-47285FE50507}"/>
              </a:ext>
            </a:extLst>
          </p:cNvPr>
          <p:cNvGrpSpPr/>
          <p:nvPr/>
        </p:nvGrpSpPr>
        <p:grpSpPr>
          <a:xfrm>
            <a:off x="3714624" y="5073807"/>
            <a:ext cx="554678" cy="357269"/>
            <a:chOff x="4264586" y="2194147"/>
            <a:chExt cx="554678" cy="482626"/>
          </a:xfrm>
        </p:grpSpPr>
        <p:sp>
          <p:nvSpPr>
            <p:cNvPr id="168" name="Trapezoid 167">
              <a:extLst>
                <a:ext uri="{FF2B5EF4-FFF2-40B4-BE49-F238E27FC236}">
                  <a16:creationId xmlns:a16="http://schemas.microsoft.com/office/drawing/2014/main" id="{6CED1071-CEAA-5C41-A90F-C182475FC986}"/>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69" name="Group 168">
              <a:extLst>
                <a:ext uri="{FF2B5EF4-FFF2-40B4-BE49-F238E27FC236}">
                  <a16:creationId xmlns:a16="http://schemas.microsoft.com/office/drawing/2014/main" id="{A92AC545-5549-664C-86BB-63D8E6BA6C14}"/>
                </a:ext>
              </a:extLst>
            </p:cNvPr>
            <p:cNvGrpSpPr/>
            <p:nvPr/>
          </p:nvGrpSpPr>
          <p:grpSpPr>
            <a:xfrm>
              <a:off x="4555407" y="2265334"/>
              <a:ext cx="263857" cy="340252"/>
              <a:chOff x="4555407" y="2271223"/>
              <a:chExt cx="263857" cy="340252"/>
            </a:xfrm>
          </p:grpSpPr>
          <p:cxnSp>
            <p:nvCxnSpPr>
              <p:cNvPr id="171" name="Straight Connector 170">
                <a:extLst>
                  <a:ext uri="{FF2B5EF4-FFF2-40B4-BE49-F238E27FC236}">
                    <a16:creationId xmlns:a16="http://schemas.microsoft.com/office/drawing/2014/main" id="{CCF0DA34-540D-8344-9C3C-D0D9F0919CF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72" name="Straight Connector 171">
                <a:extLst>
                  <a:ext uri="{FF2B5EF4-FFF2-40B4-BE49-F238E27FC236}">
                    <a16:creationId xmlns:a16="http://schemas.microsoft.com/office/drawing/2014/main" id="{20727720-240C-EC46-BE51-9F2CDA493C54}"/>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73" name="Straight Connector 172">
                <a:extLst>
                  <a:ext uri="{FF2B5EF4-FFF2-40B4-BE49-F238E27FC236}">
                    <a16:creationId xmlns:a16="http://schemas.microsoft.com/office/drawing/2014/main" id="{08D658D8-6B9E-DA42-A550-B2C34C163729}"/>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74" name="Straight Connector 173">
                <a:extLst>
                  <a:ext uri="{FF2B5EF4-FFF2-40B4-BE49-F238E27FC236}">
                    <a16:creationId xmlns:a16="http://schemas.microsoft.com/office/drawing/2014/main" id="{44119658-E015-054B-A279-54B4322B716A}"/>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70" name="Straight Connector 169">
              <a:extLst>
                <a:ext uri="{FF2B5EF4-FFF2-40B4-BE49-F238E27FC236}">
                  <a16:creationId xmlns:a16="http://schemas.microsoft.com/office/drawing/2014/main" id="{7CB7842C-6390-1E4F-85FC-569CB54B42E8}"/>
                </a:ext>
              </a:extLst>
            </p:cNvPr>
            <p:cNvCxnSpPr>
              <a:cxnSpLocks/>
              <a:endCxn id="16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167" name="Straight Connector 166">
            <a:extLst>
              <a:ext uri="{FF2B5EF4-FFF2-40B4-BE49-F238E27FC236}">
                <a16:creationId xmlns:a16="http://schemas.microsoft.com/office/drawing/2014/main" id="{D7E95C05-2C32-5045-BFB4-E3F2A5E5A9AE}"/>
              </a:ext>
            </a:extLst>
          </p:cNvPr>
          <p:cNvCxnSpPr>
            <a:cxnSpLocks/>
          </p:cNvCxnSpPr>
          <p:nvPr/>
        </p:nvCxnSpPr>
        <p:spPr>
          <a:xfrm>
            <a:off x="3714624" y="5827271"/>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95" name="Rectangle 294">
            <a:extLst>
              <a:ext uri="{FF2B5EF4-FFF2-40B4-BE49-F238E27FC236}">
                <a16:creationId xmlns:a16="http://schemas.microsoft.com/office/drawing/2014/main" id="{01B45E28-3688-0B45-AB32-677897601568}"/>
              </a:ext>
            </a:extLst>
          </p:cNvPr>
          <p:cNvSpPr/>
          <p:nvPr/>
        </p:nvSpPr>
        <p:spPr>
          <a:xfrm>
            <a:off x="5788088" y="2232808"/>
            <a:ext cx="758952" cy="758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PE</a:t>
            </a:r>
          </a:p>
        </p:txBody>
      </p:sp>
      <p:grpSp>
        <p:nvGrpSpPr>
          <p:cNvPr id="296" name="Group 295">
            <a:extLst>
              <a:ext uri="{FF2B5EF4-FFF2-40B4-BE49-F238E27FC236}">
                <a16:creationId xmlns:a16="http://schemas.microsoft.com/office/drawing/2014/main" id="{1F9DF94F-4040-F04C-89E2-5FC5FC5FC363}"/>
              </a:ext>
            </a:extLst>
          </p:cNvPr>
          <p:cNvGrpSpPr/>
          <p:nvPr/>
        </p:nvGrpSpPr>
        <p:grpSpPr>
          <a:xfrm rot="16200000" flipH="1">
            <a:off x="5682956" y="3084108"/>
            <a:ext cx="554678" cy="357269"/>
            <a:chOff x="4264586" y="2194147"/>
            <a:chExt cx="554678" cy="482626"/>
          </a:xfrm>
        </p:grpSpPr>
        <p:sp>
          <p:nvSpPr>
            <p:cNvPr id="306" name="Trapezoid 305">
              <a:extLst>
                <a:ext uri="{FF2B5EF4-FFF2-40B4-BE49-F238E27FC236}">
                  <a16:creationId xmlns:a16="http://schemas.microsoft.com/office/drawing/2014/main" id="{F01AACC9-EB99-0E4A-A5AC-B218D75895BF}"/>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07" name="Group 306">
              <a:extLst>
                <a:ext uri="{FF2B5EF4-FFF2-40B4-BE49-F238E27FC236}">
                  <a16:creationId xmlns:a16="http://schemas.microsoft.com/office/drawing/2014/main" id="{CC8763AE-6111-8F45-82FC-F14C0AD59891}"/>
                </a:ext>
              </a:extLst>
            </p:cNvPr>
            <p:cNvGrpSpPr/>
            <p:nvPr/>
          </p:nvGrpSpPr>
          <p:grpSpPr>
            <a:xfrm>
              <a:off x="4555407" y="2265334"/>
              <a:ext cx="263857" cy="340252"/>
              <a:chOff x="4555407" y="2271223"/>
              <a:chExt cx="263857" cy="340252"/>
            </a:xfrm>
          </p:grpSpPr>
          <p:cxnSp>
            <p:nvCxnSpPr>
              <p:cNvPr id="309" name="Straight Connector 308">
                <a:extLst>
                  <a:ext uri="{FF2B5EF4-FFF2-40B4-BE49-F238E27FC236}">
                    <a16:creationId xmlns:a16="http://schemas.microsoft.com/office/drawing/2014/main" id="{022E35B2-E230-744F-9E13-E08A2B0FD4C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10" name="Straight Connector 309">
                <a:extLst>
                  <a:ext uri="{FF2B5EF4-FFF2-40B4-BE49-F238E27FC236}">
                    <a16:creationId xmlns:a16="http://schemas.microsoft.com/office/drawing/2014/main" id="{C15BABEE-612C-0541-B1E8-BACF03A655C6}"/>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11" name="Straight Connector 310">
                <a:extLst>
                  <a:ext uri="{FF2B5EF4-FFF2-40B4-BE49-F238E27FC236}">
                    <a16:creationId xmlns:a16="http://schemas.microsoft.com/office/drawing/2014/main" id="{499CEFEA-D4C7-6741-A1C2-761213CB1CC5}"/>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12" name="Straight Connector 311">
                <a:extLst>
                  <a:ext uri="{FF2B5EF4-FFF2-40B4-BE49-F238E27FC236}">
                    <a16:creationId xmlns:a16="http://schemas.microsoft.com/office/drawing/2014/main" id="{2AB3D3A7-6FCE-1843-B780-AF8243A4D5FF}"/>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08" name="Straight Connector 307">
              <a:extLst>
                <a:ext uri="{FF2B5EF4-FFF2-40B4-BE49-F238E27FC236}">
                  <a16:creationId xmlns:a16="http://schemas.microsoft.com/office/drawing/2014/main" id="{07F366E8-31FC-1646-AFF2-5E95A1A85CBF}"/>
                </a:ext>
              </a:extLst>
            </p:cNvPr>
            <p:cNvCxnSpPr>
              <a:cxnSpLocks/>
              <a:endCxn id="30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297" name="Group 296">
            <a:extLst>
              <a:ext uri="{FF2B5EF4-FFF2-40B4-BE49-F238E27FC236}">
                <a16:creationId xmlns:a16="http://schemas.microsoft.com/office/drawing/2014/main" id="{4FA0A9FE-7818-A14D-A606-DBD611F48375}"/>
              </a:ext>
            </a:extLst>
          </p:cNvPr>
          <p:cNvGrpSpPr/>
          <p:nvPr/>
        </p:nvGrpSpPr>
        <p:grpSpPr>
          <a:xfrm>
            <a:off x="6547040" y="2237711"/>
            <a:ext cx="554678" cy="357269"/>
            <a:chOff x="4264586" y="2194147"/>
            <a:chExt cx="554678" cy="482626"/>
          </a:xfrm>
        </p:grpSpPr>
        <p:sp>
          <p:nvSpPr>
            <p:cNvPr id="299" name="Trapezoid 298">
              <a:extLst>
                <a:ext uri="{FF2B5EF4-FFF2-40B4-BE49-F238E27FC236}">
                  <a16:creationId xmlns:a16="http://schemas.microsoft.com/office/drawing/2014/main" id="{C801598C-0659-194E-A731-D3D10FA57984}"/>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00" name="Group 299">
              <a:extLst>
                <a:ext uri="{FF2B5EF4-FFF2-40B4-BE49-F238E27FC236}">
                  <a16:creationId xmlns:a16="http://schemas.microsoft.com/office/drawing/2014/main" id="{DB4AC30C-ED37-6248-8243-C7E3E701417C}"/>
                </a:ext>
              </a:extLst>
            </p:cNvPr>
            <p:cNvGrpSpPr/>
            <p:nvPr/>
          </p:nvGrpSpPr>
          <p:grpSpPr>
            <a:xfrm>
              <a:off x="4555407" y="2265334"/>
              <a:ext cx="263857" cy="340252"/>
              <a:chOff x="4555407" y="2271223"/>
              <a:chExt cx="263857" cy="340252"/>
            </a:xfrm>
          </p:grpSpPr>
          <p:cxnSp>
            <p:nvCxnSpPr>
              <p:cNvPr id="302" name="Straight Connector 301">
                <a:extLst>
                  <a:ext uri="{FF2B5EF4-FFF2-40B4-BE49-F238E27FC236}">
                    <a16:creationId xmlns:a16="http://schemas.microsoft.com/office/drawing/2014/main" id="{939E9394-813C-A949-9EEC-EF0B064CA2FA}"/>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03" name="Straight Connector 302">
                <a:extLst>
                  <a:ext uri="{FF2B5EF4-FFF2-40B4-BE49-F238E27FC236}">
                    <a16:creationId xmlns:a16="http://schemas.microsoft.com/office/drawing/2014/main" id="{13BA14E9-DA33-B443-BE52-274F92706B67}"/>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04" name="Straight Connector 303">
                <a:extLst>
                  <a:ext uri="{FF2B5EF4-FFF2-40B4-BE49-F238E27FC236}">
                    <a16:creationId xmlns:a16="http://schemas.microsoft.com/office/drawing/2014/main" id="{BACAF09B-447D-A943-B1EF-94E6664182E6}"/>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05" name="Straight Connector 304">
                <a:extLst>
                  <a:ext uri="{FF2B5EF4-FFF2-40B4-BE49-F238E27FC236}">
                    <a16:creationId xmlns:a16="http://schemas.microsoft.com/office/drawing/2014/main" id="{6E90E6F6-B6C8-D648-8DDD-F453E1461599}"/>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01" name="Straight Connector 300">
              <a:extLst>
                <a:ext uri="{FF2B5EF4-FFF2-40B4-BE49-F238E27FC236}">
                  <a16:creationId xmlns:a16="http://schemas.microsoft.com/office/drawing/2014/main" id="{E9525A63-F9E5-4447-8839-64DC2CEDC2A9}"/>
                </a:ext>
              </a:extLst>
            </p:cNvPr>
            <p:cNvCxnSpPr>
              <a:cxnSpLocks/>
              <a:endCxn id="299"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298" name="Straight Connector 297">
            <a:extLst>
              <a:ext uri="{FF2B5EF4-FFF2-40B4-BE49-F238E27FC236}">
                <a16:creationId xmlns:a16="http://schemas.microsoft.com/office/drawing/2014/main" id="{87C9D912-E90B-C54A-B2FE-873A1DC15ED8}"/>
              </a:ext>
            </a:extLst>
          </p:cNvPr>
          <p:cNvCxnSpPr>
            <a:cxnSpLocks/>
          </p:cNvCxnSpPr>
          <p:nvPr/>
        </p:nvCxnSpPr>
        <p:spPr>
          <a:xfrm>
            <a:off x="6547040" y="2991175"/>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77" name="Rectangle 276">
            <a:extLst>
              <a:ext uri="{FF2B5EF4-FFF2-40B4-BE49-F238E27FC236}">
                <a16:creationId xmlns:a16="http://schemas.microsoft.com/office/drawing/2014/main" id="{C7D3D573-6537-4E49-8840-10149E75F17F}"/>
              </a:ext>
            </a:extLst>
          </p:cNvPr>
          <p:cNvSpPr/>
          <p:nvPr/>
        </p:nvSpPr>
        <p:spPr>
          <a:xfrm>
            <a:off x="5788088" y="814760"/>
            <a:ext cx="758952" cy="758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PE</a:t>
            </a:r>
            <a:endParaRPr lang="en-US" b="1" dirty="0"/>
          </a:p>
        </p:txBody>
      </p:sp>
      <p:grpSp>
        <p:nvGrpSpPr>
          <p:cNvPr id="278" name="Group 277">
            <a:extLst>
              <a:ext uri="{FF2B5EF4-FFF2-40B4-BE49-F238E27FC236}">
                <a16:creationId xmlns:a16="http://schemas.microsoft.com/office/drawing/2014/main" id="{64636DB6-1009-7841-B599-D2CC5ED72401}"/>
              </a:ext>
            </a:extLst>
          </p:cNvPr>
          <p:cNvGrpSpPr/>
          <p:nvPr/>
        </p:nvGrpSpPr>
        <p:grpSpPr>
          <a:xfrm rot="16200000" flipH="1">
            <a:off x="5682956" y="1666060"/>
            <a:ext cx="554678" cy="357269"/>
            <a:chOff x="4264586" y="2194147"/>
            <a:chExt cx="554678" cy="482626"/>
          </a:xfrm>
        </p:grpSpPr>
        <p:sp>
          <p:nvSpPr>
            <p:cNvPr id="288" name="Trapezoid 287">
              <a:extLst>
                <a:ext uri="{FF2B5EF4-FFF2-40B4-BE49-F238E27FC236}">
                  <a16:creationId xmlns:a16="http://schemas.microsoft.com/office/drawing/2014/main" id="{537462ED-25CC-2C49-B2C1-299E04445C7E}"/>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89" name="Group 288">
              <a:extLst>
                <a:ext uri="{FF2B5EF4-FFF2-40B4-BE49-F238E27FC236}">
                  <a16:creationId xmlns:a16="http://schemas.microsoft.com/office/drawing/2014/main" id="{C8A9188B-94E6-C343-9B17-5B3F1C1E95A5}"/>
                </a:ext>
              </a:extLst>
            </p:cNvPr>
            <p:cNvGrpSpPr/>
            <p:nvPr/>
          </p:nvGrpSpPr>
          <p:grpSpPr>
            <a:xfrm>
              <a:off x="4555407" y="2265334"/>
              <a:ext cx="263857" cy="340252"/>
              <a:chOff x="4555407" y="2271223"/>
              <a:chExt cx="263857" cy="340252"/>
            </a:xfrm>
          </p:grpSpPr>
          <p:cxnSp>
            <p:nvCxnSpPr>
              <p:cNvPr id="291" name="Straight Connector 290">
                <a:extLst>
                  <a:ext uri="{FF2B5EF4-FFF2-40B4-BE49-F238E27FC236}">
                    <a16:creationId xmlns:a16="http://schemas.microsoft.com/office/drawing/2014/main" id="{83CCF59F-0E22-C443-965B-FF13F50B9AAA}"/>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92" name="Straight Connector 291">
                <a:extLst>
                  <a:ext uri="{FF2B5EF4-FFF2-40B4-BE49-F238E27FC236}">
                    <a16:creationId xmlns:a16="http://schemas.microsoft.com/office/drawing/2014/main" id="{87B5CE76-25EB-F749-B897-5112E59B4800}"/>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93" name="Straight Connector 292">
                <a:extLst>
                  <a:ext uri="{FF2B5EF4-FFF2-40B4-BE49-F238E27FC236}">
                    <a16:creationId xmlns:a16="http://schemas.microsoft.com/office/drawing/2014/main" id="{D488B493-4A04-074C-A19B-F1660B8309B0}"/>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94" name="Straight Connector 293">
                <a:extLst>
                  <a:ext uri="{FF2B5EF4-FFF2-40B4-BE49-F238E27FC236}">
                    <a16:creationId xmlns:a16="http://schemas.microsoft.com/office/drawing/2014/main" id="{FE19D505-66B4-5E43-BFB1-BDC56EC7C716}"/>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90" name="Straight Connector 289">
              <a:extLst>
                <a:ext uri="{FF2B5EF4-FFF2-40B4-BE49-F238E27FC236}">
                  <a16:creationId xmlns:a16="http://schemas.microsoft.com/office/drawing/2014/main" id="{AF1EAD95-5326-0F48-B39A-04AAB8A87926}"/>
                </a:ext>
              </a:extLst>
            </p:cNvPr>
            <p:cNvCxnSpPr>
              <a:cxnSpLocks/>
              <a:endCxn id="28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279" name="Group 278">
            <a:extLst>
              <a:ext uri="{FF2B5EF4-FFF2-40B4-BE49-F238E27FC236}">
                <a16:creationId xmlns:a16="http://schemas.microsoft.com/office/drawing/2014/main" id="{863B46D3-30EB-944D-9169-0BA3EB4E488D}"/>
              </a:ext>
            </a:extLst>
          </p:cNvPr>
          <p:cNvGrpSpPr/>
          <p:nvPr/>
        </p:nvGrpSpPr>
        <p:grpSpPr>
          <a:xfrm>
            <a:off x="6547040" y="819663"/>
            <a:ext cx="554678" cy="357269"/>
            <a:chOff x="4264586" y="2194147"/>
            <a:chExt cx="554678" cy="482626"/>
          </a:xfrm>
        </p:grpSpPr>
        <p:sp>
          <p:nvSpPr>
            <p:cNvPr id="281" name="Trapezoid 280">
              <a:extLst>
                <a:ext uri="{FF2B5EF4-FFF2-40B4-BE49-F238E27FC236}">
                  <a16:creationId xmlns:a16="http://schemas.microsoft.com/office/drawing/2014/main" id="{475350CB-430B-AD45-9050-369AFF08054E}"/>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82" name="Group 281">
              <a:extLst>
                <a:ext uri="{FF2B5EF4-FFF2-40B4-BE49-F238E27FC236}">
                  <a16:creationId xmlns:a16="http://schemas.microsoft.com/office/drawing/2014/main" id="{462BEE27-8FD8-464F-B795-793463E2D050}"/>
                </a:ext>
              </a:extLst>
            </p:cNvPr>
            <p:cNvGrpSpPr/>
            <p:nvPr/>
          </p:nvGrpSpPr>
          <p:grpSpPr>
            <a:xfrm>
              <a:off x="4555407" y="2265334"/>
              <a:ext cx="263857" cy="340252"/>
              <a:chOff x="4555407" y="2271223"/>
              <a:chExt cx="263857" cy="340252"/>
            </a:xfrm>
          </p:grpSpPr>
          <p:cxnSp>
            <p:nvCxnSpPr>
              <p:cNvPr id="284" name="Straight Connector 283">
                <a:extLst>
                  <a:ext uri="{FF2B5EF4-FFF2-40B4-BE49-F238E27FC236}">
                    <a16:creationId xmlns:a16="http://schemas.microsoft.com/office/drawing/2014/main" id="{C5798212-DCCB-7C4F-9396-38D8974C4355}"/>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85" name="Straight Connector 284">
                <a:extLst>
                  <a:ext uri="{FF2B5EF4-FFF2-40B4-BE49-F238E27FC236}">
                    <a16:creationId xmlns:a16="http://schemas.microsoft.com/office/drawing/2014/main" id="{BE212E4E-13AC-CF43-9823-BFB157CB9B11}"/>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86" name="Straight Connector 285">
                <a:extLst>
                  <a:ext uri="{FF2B5EF4-FFF2-40B4-BE49-F238E27FC236}">
                    <a16:creationId xmlns:a16="http://schemas.microsoft.com/office/drawing/2014/main" id="{9D2530CC-DF64-894C-BCD6-651C3D1789FF}"/>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87" name="Straight Connector 286">
                <a:extLst>
                  <a:ext uri="{FF2B5EF4-FFF2-40B4-BE49-F238E27FC236}">
                    <a16:creationId xmlns:a16="http://schemas.microsoft.com/office/drawing/2014/main" id="{DC8135A6-C45C-DB46-BFAB-B16662E1A9D2}"/>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83" name="Straight Connector 282">
              <a:extLst>
                <a:ext uri="{FF2B5EF4-FFF2-40B4-BE49-F238E27FC236}">
                  <a16:creationId xmlns:a16="http://schemas.microsoft.com/office/drawing/2014/main" id="{E5BDE791-3BE7-6B4B-90EE-33E3E657E6E8}"/>
                </a:ext>
              </a:extLst>
            </p:cNvPr>
            <p:cNvCxnSpPr>
              <a:cxnSpLocks/>
              <a:endCxn id="281"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280" name="Straight Connector 279">
            <a:extLst>
              <a:ext uri="{FF2B5EF4-FFF2-40B4-BE49-F238E27FC236}">
                <a16:creationId xmlns:a16="http://schemas.microsoft.com/office/drawing/2014/main" id="{45159BFB-EA28-6A4B-8A8E-A0C4C6CF5CF8}"/>
              </a:ext>
            </a:extLst>
          </p:cNvPr>
          <p:cNvCxnSpPr>
            <a:cxnSpLocks/>
          </p:cNvCxnSpPr>
          <p:nvPr/>
        </p:nvCxnSpPr>
        <p:spPr>
          <a:xfrm>
            <a:off x="6547040" y="1573127"/>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59" name="Rectangle 258">
            <a:extLst>
              <a:ext uri="{FF2B5EF4-FFF2-40B4-BE49-F238E27FC236}">
                <a16:creationId xmlns:a16="http://schemas.microsoft.com/office/drawing/2014/main" id="{D205EBBE-6ECF-2E4A-A8EC-FBA34EAC0E0E}"/>
              </a:ext>
            </a:extLst>
          </p:cNvPr>
          <p:cNvSpPr/>
          <p:nvPr/>
        </p:nvSpPr>
        <p:spPr>
          <a:xfrm>
            <a:off x="5788088" y="3650856"/>
            <a:ext cx="758952" cy="758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PE</a:t>
            </a:r>
          </a:p>
        </p:txBody>
      </p:sp>
      <p:grpSp>
        <p:nvGrpSpPr>
          <p:cNvPr id="260" name="Group 259">
            <a:extLst>
              <a:ext uri="{FF2B5EF4-FFF2-40B4-BE49-F238E27FC236}">
                <a16:creationId xmlns:a16="http://schemas.microsoft.com/office/drawing/2014/main" id="{8A1ED133-2F91-754C-8A3E-84847BF34350}"/>
              </a:ext>
            </a:extLst>
          </p:cNvPr>
          <p:cNvGrpSpPr/>
          <p:nvPr/>
        </p:nvGrpSpPr>
        <p:grpSpPr>
          <a:xfrm rot="16200000" flipH="1">
            <a:off x="5682956" y="4502156"/>
            <a:ext cx="554678" cy="357269"/>
            <a:chOff x="4264586" y="2194147"/>
            <a:chExt cx="554678" cy="482626"/>
          </a:xfrm>
        </p:grpSpPr>
        <p:sp>
          <p:nvSpPr>
            <p:cNvPr id="270" name="Trapezoid 269">
              <a:extLst>
                <a:ext uri="{FF2B5EF4-FFF2-40B4-BE49-F238E27FC236}">
                  <a16:creationId xmlns:a16="http://schemas.microsoft.com/office/drawing/2014/main" id="{C61AA65A-ABBF-9C43-975C-C2F02B47936A}"/>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71" name="Group 270">
              <a:extLst>
                <a:ext uri="{FF2B5EF4-FFF2-40B4-BE49-F238E27FC236}">
                  <a16:creationId xmlns:a16="http://schemas.microsoft.com/office/drawing/2014/main" id="{4D5176AE-D432-554A-8483-90014DA70E10}"/>
                </a:ext>
              </a:extLst>
            </p:cNvPr>
            <p:cNvGrpSpPr/>
            <p:nvPr/>
          </p:nvGrpSpPr>
          <p:grpSpPr>
            <a:xfrm>
              <a:off x="4555407" y="2265334"/>
              <a:ext cx="263857" cy="340252"/>
              <a:chOff x="4555407" y="2271223"/>
              <a:chExt cx="263857" cy="340252"/>
            </a:xfrm>
          </p:grpSpPr>
          <p:cxnSp>
            <p:nvCxnSpPr>
              <p:cNvPr id="273" name="Straight Connector 272">
                <a:extLst>
                  <a:ext uri="{FF2B5EF4-FFF2-40B4-BE49-F238E27FC236}">
                    <a16:creationId xmlns:a16="http://schemas.microsoft.com/office/drawing/2014/main" id="{CC673353-96DF-A648-880E-F4EF08968010}"/>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74" name="Straight Connector 273">
                <a:extLst>
                  <a:ext uri="{FF2B5EF4-FFF2-40B4-BE49-F238E27FC236}">
                    <a16:creationId xmlns:a16="http://schemas.microsoft.com/office/drawing/2014/main" id="{2D1DD625-EFEE-1D4A-A055-8EBCBD77B3CC}"/>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75" name="Straight Connector 274">
                <a:extLst>
                  <a:ext uri="{FF2B5EF4-FFF2-40B4-BE49-F238E27FC236}">
                    <a16:creationId xmlns:a16="http://schemas.microsoft.com/office/drawing/2014/main" id="{CA036F77-FBBA-5D49-93EE-D3DD5E36DA2A}"/>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76" name="Straight Connector 275">
                <a:extLst>
                  <a:ext uri="{FF2B5EF4-FFF2-40B4-BE49-F238E27FC236}">
                    <a16:creationId xmlns:a16="http://schemas.microsoft.com/office/drawing/2014/main" id="{198D468A-B4DD-C742-AF82-11FFD6A4487B}"/>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72" name="Straight Connector 271">
              <a:extLst>
                <a:ext uri="{FF2B5EF4-FFF2-40B4-BE49-F238E27FC236}">
                  <a16:creationId xmlns:a16="http://schemas.microsoft.com/office/drawing/2014/main" id="{931D8B4F-0DAE-6549-9328-07617E2000DD}"/>
                </a:ext>
              </a:extLst>
            </p:cNvPr>
            <p:cNvCxnSpPr>
              <a:cxnSpLocks/>
              <a:endCxn id="27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261" name="Group 260">
            <a:extLst>
              <a:ext uri="{FF2B5EF4-FFF2-40B4-BE49-F238E27FC236}">
                <a16:creationId xmlns:a16="http://schemas.microsoft.com/office/drawing/2014/main" id="{FDDD0FE2-6A5B-E546-A9B2-AE7302716DA1}"/>
              </a:ext>
            </a:extLst>
          </p:cNvPr>
          <p:cNvGrpSpPr/>
          <p:nvPr/>
        </p:nvGrpSpPr>
        <p:grpSpPr>
          <a:xfrm>
            <a:off x="6547040" y="3655759"/>
            <a:ext cx="554678" cy="357269"/>
            <a:chOff x="4264586" y="2194147"/>
            <a:chExt cx="554678" cy="482626"/>
          </a:xfrm>
        </p:grpSpPr>
        <p:sp>
          <p:nvSpPr>
            <p:cNvPr id="263" name="Trapezoid 262">
              <a:extLst>
                <a:ext uri="{FF2B5EF4-FFF2-40B4-BE49-F238E27FC236}">
                  <a16:creationId xmlns:a16="http://schemas.microsoft.com/office/drawing/2014/main" id="{C6BF6F26-2DBE-7645-9B6D-42B69FDB0766}"/>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64" name="Group 263">
              <a:extLst>
                <a:ext uri="{FF2B5EF4-FFF2-40B4-BE49-F238E27FC236}">
                  <a16:creationId xmlns:a16="http://schemas.microsoft.com/office/drawing/2014/main" id="{C998A5BD-A663-A541-BBAD-D6A542D8CE40}"/>
                </a:ext>
              </a:extLst>
            </p:cNvPr>
            <p:cNvGrpSpPr/>
            <p:nvPr/>
          </p:nvGrpSpPr>
          <p:grpSpPr>
            <a:xfrm>
              <a:off x="4555407" y="2265334"/>
              <a:ext cx="263857" cy="340252"/>
              <a:chOff x="4555407" y="2271223"/>
              <a:chExt cx="263857" cy="340252"/>
            </a:xfrm>
          </p:grpSpPr>
          <p:cxnSp>
            <p:nvCxnSpPr>
              <p:cNvPr id="266" name="Straight Connector 265">
                <a:extLst>
                  <a:ext uri="{FF2B5EF4-FFF2-40B4-BE49-F238E27FC236}">
                    <a16:creationId xmlns:a16="http://schemas.microsoft.com/office/drawing/2014/main" id="{20D50649-0C18-B14E-AC69-B969E861855A}"/>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67" name="Straight Connector 266">
                <a:extLst>
                  <a:ext uri="{FF2B5EF4-FFF2-40B4-BE49-F238E27FC236}">
                    <a16:creationId xmlns:a16="http://schemas.microsoft.com/office/drawing/2014/main" id="{178FAFAA-2EF5-F14A-9E5C-8FA3D43AE74E}"/>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68" name="Straight Connector 267">
                <a:extLst>
                  <a:ext uri="{FF2B5EF4-FFF2-40B4-BE49-F238E27FC236}">
                    <a16:creationId xmlns:a16="http://schemas.microsoft.com/office/drawing/2014/main" id="{367A2C96-9E74-B147-975B-C1F71FA7F2E0}"/>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69" name="Straight Connector 268">
                <a:extLst>
                  <a:ext uri="{FF2B5EF4-FFF2-40B4-BE49-F238E27FC236}">
                    <a16:creationId xmlns:a16="http://schemas.microsoft.com/office/drawing/2014/main" id="{9A38356C-D9AB-0742-8517-8EF82291EAA2}"/>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65" name="Straight Connector 264">
              <a:extLst>
                <a:ext uri="{FF2B5EF4-FFF2-40B4-BE49-F238E27FC236}">
                  <a16:creationId xmlns:a16="http://schemas.microsoft.com/office/drawing/2014/main" id="{0BFD7A32-DB02-6C41-B53D-29815F7FDB83}"/>
                </a:ext>
              </a:extLst>
            </p:cNvPr>
            <p:cNvCxnSpPr>
              <a:cxnSpLocks/>
              <a:endCxn id="263"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262" name="Straight Connector 261">
            <a:extLst>
              <a:ext uri="{FF2B5EF4-FFF2-40B4-BE49-F238E27FC236}">
                <a16:creationId xmlns:a16="http://schemas.microsoft.com/office/drawing/2014/main" id="{CE291F60-DD29-E64E-8415-668EBA176973}"/>
              </a:ext>
            </a:extLst>
          </p:cNvPr>
          <p:cNvCxnSpPr>
            <a:cxnSpLocks/>
          </p:cNvCxnSpPr>
          <p:nvPr/>
        </p:nvCxnSpPr>
        <p:spPr>
          <a:xfrm>
            <a:off x="6547040" y="4409223"/>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41" name="Rectangle 240">
            <a:extLst>
              <a:ext uri="{FF2B5EF4-FFF2-40B4-BE49-F238E27FC236}">
                <a16:creationId xmlns:a16="http://schemas.microsoft.com/office/drawing/2014/main" id="{B2788140-F1E6-6940-AC29-D04A20BA4D13}"/>
              </a:ext>
            </a:extLst>
          </p:cNvPr>
          <p:cNvSpPr/>
          <p:nvPr/>
        </p:nvSpPr>
        <p:spPr>
          <a:xfrm>
            <a:off x="5788088" y="5068904"/>
            <a:ext cx="758952" cy="758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PE</a:t>
            </a:r>
          </a:p>
        </p:txBody>
      </p:sp>
      <p:grpSp>
        <p:nvGrpSpPr>
          <p:cNvPr id="242" name="Group 241">
            <a:extLst>
              <a:ext uri="{FF2B5EF4-FFF2-40B4-BE49-F238E27FC236}">
                <a16:creationId xmlns:a16="http://schemas.microsoft.com/office/drawing/2014/main" id="{BAAF03CB-05AC-5546-A8D3-7D08F53C6ED0}"/>
              </a:ext>
            </a:extLst>
          </p:cNvPr>
          <p:cNvGrpSpPr/>
          <p:nvPr/>
        </p:nvGrpSpPr>
        <p:grpSpPr>
          <a:xfrm rot="16200000" flipH="1">
            <a:off x="5682956" y="5920204"/>
            <a:ext cx="554678" cy="357269"/>
            <a:chOff x="4264586" y="2194147"/>
            <a:chExt cx="554678" cy="482626"/>
          </a:xfrm>
        </p:grpSpPr>
        <p:sp>
          <p:nvSpPr>
            <p:cNvPr id="252" name="Trapezoid 251">
              <a:extLst>
                <a:ext uri="{FF2B5EF4-FFF2-40B4-BE49-F238E27FC236}">
                  <a16:creationId xmlns:a16="http://schemas.microsoft.com/office/drawing/2014/main" id="{F173DA2E-C6CE-3549-9BF7-8860E04F658A}"/>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53" name="Group 252">
              <a:extLst>
                <a:ext uri="{FF2B5EF4-FFF2-40B4-BE49-F238E27FC236}">
                  <a16:creationId xmlns:a16="http://schemas.microsoft.com/office/drawing/2014/main" id="{7E9F0E1B-8441-A446-AC76-BA5E2AA9B65A}"/>
                </a:ext>
              </a:extLst>
            </p:cNvPr>
            <p:cNvGrpSpPr/>
            <p:nvPr/>
          </p:nvGrpSpPr>
          <p:grpSpPr>
            <a:xfrm>
              <a:off x="4555407" y="2265334"/>
              <a:ext cx="263857" cy="340252"/>
              <a:chOff x="4555407" y="2271223"/>
              <a:chExt cx="263857" cy="340252"/>
            </a:xfrm>
          </p:grpSpPr>
          <p:cxnSp>
            <p:nvCxnSpPr>
              <p:cNvPr id="255" name="Straight Connector 254">
                <a:extLst>
                  <a:ext uri="{FF2B5EF4-FFF2-40B4-BE49-F238E27FC236}">
                    <a16:creationId xmlns:a16="http://schemas.microsoft.com/office/drawing/2014/main" id="{157D4CAC-950A-F04A-B2CE-403AEC169D70}"/>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56" name="Straight Connector 255">
                <a:extLst>
                  <a:ext uri="{FF2B5EF4-FFF2-40B4-BE49-F238E27FC236}">
                    <a16:creationId xmlns:a16="http://schemas.microsoft.com/office/drawing/2014/main" id="{6D6D58BA-9B81-4544-938B-3EB26358468C}"/>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57" name="Straight Connector 256">
                <a:extLst>
                  <a:ext uri="{FF2B5EF4-FFF2-40B4-BE49-F238E27FC236}">
                    <a16:creationId xmlns:a16="http://schemas.microsoft.com/office/drawing/2014/main" id="{27F3178E-E4FB-6643-9197-CDDA7E8B4E6E}"/>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58" name="Straight Connector 257">
                <a:extLst>
                  <a:ext uri="{FF2B5EF4-FFF2-40B4-BE49-F238E27FC236}">
                    <a16:creationId xmlns:a16="http://schemas.microsoft.com/office/drawing/2014/main" id="{D4E11E17-E633-CC4B-B031-9E6797FD9BE7}"/>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54" name="Straight Connector 253">
              <a:extLst>
                <a:ext uri="{FF2B5EF4-FFF2-40B4-BE49-F238E27FC236}">
                  <a16:creationId xmlns:a16="http://schemas.microsoft.com/office/drawing/2014/main" id="{88242442-E086-D341-B716-E6F47B869E68}"/>
                </a:ext>
              </a:extLst>
            </p:cNvPr>
            <p:cNvCxnSpPr>
              <a:cxnSpLocks/>
              <a:endCxn id="25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243" name="Group 242">
            <a:extLst>
              <a:ext uri="{FF2B5EF4-FFF2-40B4-BE49-F238E27FC236}">
                <a16:creationId xmlns:a16="http://schemas.microsoft.com/office/drawing/2014/main" id="{47883F9D-AFF4-D948-93E8-830889DE5A19}"/>
              </a:ext>
            </a:extLst>
          </p:cNvPr>
          <p:cNvGrpSpPr/>
          <p:nvPr/>
        </p:nvGrpSpPr>
        <p:grpSpPr>
          <a:xfrm>
            <a:off x="6547040" y="5073807"/>
            <a:ext cx="554678" cy="357269"/>
            <a:chOff x="4264586" y="2194147"/>
            <a:chExt cx="554678" cy="482626"/>
          </a:xfrm>
        </p:grpSpPr>
        <p:sp>
          <p:nvSpPr>
            <p:cNvPr id="245" name="Trapezoid 244">
              <a:extLst>
                <a:ext uri="{FF2B5EF4-FFF2-40B4-BE49-F238E27FC236}">
                  <a16:creationId xmlns:a16="http://schemas.microsoft.com/office/drawing/2014/main" id="{B77B1158-C36A-D447-BF4D-AEBF69270AAB}"/>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46" name="Group 245">
              <a:extLst>
                <a:ext uri="{FF2B5EF4-FFF2-40B4-BE49-F238E27FC236}">
                  <a16:creationId xmlns:a16="http://schemas.microsoft.com/office/drawing/2014/main" id="{58E04C73-83DA-1A44-A50E-4F89B60AA64F}"/>
                </a:ext>
              </a:extLst>
            </p:cNvPr>
            <p:cNvGrpSpPr/>
            <p:nvPr/>
          </p:nvGrpSpPr>
          <p:grpSpPr>
            <a:xfrm>
              <a:off x="4555407" y="2265334"/>
              <a:ext cx="263857" cy="340252"/>
              <a:chOff x="4555407" y="2271223"/>
              <a:chExt cx="263857" cy="340252"/>
            </a:xfrm>
          </p:grpSpPr>
          <p:cxnSp>
            <p:nvCxnSpPr>
              <p:cNvPr id="248" name="Straight Connector 247">
                <a:extLst>
                  <a:ext uri="{FF2B5EF4-FFF2-40B4-BE49-F238E27FC236}">
                    <a16:creationId xmlns:a16="http://schemas.microsoft.com/office/drawing/2014/main" id="{A024A184-4B23-8440-9055-C245CFA2481A}"/>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49" name="Straight Connector 248">
                <a:extLst>
                  <a:ext uri="{FF2B5EF4-FFF2-40B4-BE49-F238E27FC236}">
                    <a16:creationId xmlns:a16="http://schemas.microsoft.com/office/drawing/2014/main" id="{BBBEB47B-42CF-9C49-9940-FE79F78659E2}"/>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50" name="Straight Connector 249">
                <a:extLst>
                  <a:ext uri="{FF2B5EF4-FFF2-40B4-BE49-F238E27FC236}">
                    <a16:creationId xmlns:a16="http://schemas.microsoft.com/office/drawing/2014/main" id="{231BEF7F-77D4-7441-8D6F-AFA47C5AE1C6}"/>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51" name="Straight Connector 250">
                <a:extLst>
                  <a:ext uri="{FF2B5EF4-FFF2-40B4-BE49-F238E27FC236}">
                    <a16:creationId xmlns:a16="http://schemas.microsoft.com/office/drawing/2014/main" id="{E75CDD0F-4B5A-954A-9826-45E39BB70804}"/>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47" name="Straight Connector 246">
              <a:extLst>
                <a:ext uri="{FF2B5EF4-FFF2-40B4-BE49-F238E27FC236}">
                  <a16:creationId xmlns:a16="http://schemas.microsoft.com/office/drawing/2014/main" id="{66531AB3-6125-6749-BD11-4A6A51786C9B}"/>
                </a:ext>
              </a:extLst>
            </p:cNvPr>
            <p:cNvCxnSpPr>
              <a:cxnSpLocks/>
              <a:endCxn id="245"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244" name="Straight Connector 243">
            <a:extLst>
              <a:ext uri="{FF2B5EF4-FFF2-40B4-BE49-F238E27FC236}">
                <a16:creationId xmlns:a16="http://schemas.microsoft.com/office/drawing/2014/main" id="{D16A9B83-11C3-774D-A9AD-1E07C5DEFF47}"/>
              </a:ext>
            </a:extLst>
          </p:cNvPr>
          <p:cNvCxnSpPr>
            <a:cxnSpLocks/>
          </p:cNvCxnSpPr>
          <p:nvPr/>
        </p:nvCxnSpPr>
        <p:spPr>
          <a:xfrm>
            <a:off x="6547040" y="5827271"/>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72" name="Rectangle 371">
            <a:extLst>
              <a:ext uri="{FF2B5EF4-FFF2-40B4-BE49-F238E27FC236}">
                <a16:creationId xmlns:a16="http://schemas.microsoft.com/office/drawing/2014/main" id="{B22DDCC5-D11A-3048-93DB-477D29385720}"/>
              </a:ext>
            </a:extLst>
          </p:cNvPr>
          <p:cNvSpPr/>
          <p:nvPr/>
        </p:nvSpPr>
        <p:spPr>
          <a:xfrm>
            <a:off x="7204296" y="2232808"/>
            <a:ext cx="758952" cy="7583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MEM</a:t>
            </a:r>
          </a:p>
        </p:txBody>
      </p:sp>
      <p:grpSp>
        <p:nvGrpSpPr>
          <p:cNvPr id="373" name="Group 372">
            <a:extLst>
              <a:ext uri="{FF2B5EF4-FFF2-40B4-BE49-F238E27FC236}">
                <a16:creationId xmlns:a16="http://schemas.microsoft.com/office/drawing/2014/main" id="{27D08EF7-72BA-7F43-839D-24784DD5D2CB}"/>
              </a:ext>
            </a:extLst>
          </p:cNvPr>
          <p:cNvGrpSpPr/>
          <p:nvPr/>
        </p:nvGrpSpPr>
        <p:grpSpPr>
          <a:xfrm rot="16200000" flipH="1">
            <a:off x="7099164" y="3084108"/>
            <a:ext cx="554678" cy="357269"/>
            <a:chOff x="4264586" y="2194147"/>
            <a:chExt cx="554678" cy="482626"/>
          </a:xfrm>
        </p:grpSpPr>
        <p:sp>
          <p:nvSpPr>
            <p:cNvPr id="383" name="Trapezoid 382">
              <a:extLst>
                <a:ext uri="{FF2B5EF4-FFF2-40B4-BE49-F238E27FC236}">
                  <a16:creationId xmlns:a16="http://schemas.microsoft.com/office/drawing/2014/main" id="{6E7ABBD2-06E4-7C42-AC53-2DDCC3FF4EA7}"/>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84" name="Group 383">
              <a:extLst>
                <a:ext uri="{FF2B5EF4-FFF2-40B4-BE49-F238E27FC236}">
                  <a16:creationId xmlns:a16="http://schemas.microsoft.com/office/drawing/2014/main" id="{AB00AB06-D5F1-3B4A-8406-39555C1C9669}"/>
                </a:ext>
              </a:extLst>
            </p:cNvPr>
            <p:cNvGrpSpPr/>
            <p:nvPr/>
          </p:nvGrpSpPr>
          <p:grpSpPr>
            <a:xfrm>
              <a:off x="4555407" y="2265334"/>
              <a:ext cx="263857" cy="340252"/>
              <a:chOff x="4555407" y="2271223"/>
              <a:chExt cx="263857" cy="340252"/>
            </a:xfrm>
          </p:grpSpPr>
          <p:cxnSp>
            <p:nvCxnSpPr>
              <p:cNvPr id="386" name="Straight Connector 385">
                <a:extLst>
                  <a:ext uri="{FF2B5EF4-FFF2-40B4-BE49-F238E27FC236}">
                    <a16:creationId xmlns:a16="http://schemas.microsoft.com/office/drawing/2014/main" id="{949BA47E-F31E-AE44-82F5-88EC65B8712F}"/>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7" name="Straight Connector 386">
                <a:extLst>
                  <a:ext uri="{FF2B5EF4-FFF2-40B4-BE49-F238E27FC236}">
                    <a16:creationId xmlns:a16="http://schemas.microsoft.com/office/drawing/2014/main" id="{656A2016-29CD-E746-A440-4E11953A35F2}"/>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8" name="Straight Connector 387">
                <a:extLst>
                  <a:ext uri="{FF2B5EF4-FFF2-40B4-BE49-F238E27FC236}">
                    <a16:creationId xmlns:a16="http://schemas.microsoft.com/office/drawing/2014/main" id="{DB27E4FE-74A5-8444-8DB7-13846E23BE46}"/>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9" name="Straight Connector 388">
                <a:extLst>
                  <a:ext uri="{FF2B5EF4-FFF2-40B4-BE49-F238E27FC236}">
                    <a16:creationId xmlns:a16="http://schemas.microsoft.com/office/drawing/2014/main" id="{33644872-FC1D-BC49-9F82-DD15E2D93992}"/>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85" name="Straight Connector 384">
              <a:extLst>
                <a:ext uri="{FF2B5EF4-FFF2-40B4-BE49-F238E27FC236}">
                  <a16:creationId xmlns:a16="http://schemas.microsoft.com/office/drawing/2014/main" id="{DC3AE0DB-9E00-3240-89A3-D18FF197B9D0}"/>
                </a:ext>
              </a:extLst>
            </p:cNvPr>
            <p:cNvCxnSpPr>
              <a:cxnSpLocks/>
              <a:endCxn id="383"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374" name="Group 373">
            <a:extLst>
              <a:ext uri="{FF2B5EF4-FFF2-40B4-BE49-F238E27FC236}">
                <a16:creationId xmlns:a16="http://schemas.microsoft.com/office/drawing/2014/main" id="{097A93D5-CCBB-EA49-BF49-C395CE69BB8B}"/>
              </a:ext>
            </a:extLst>
          </p:cNvPr>
          <p:cNvGrpSpPr/>
          <p:nvPr/>
        </p:nvGrpSpPr>
        <p:grpSpPr>
          <a:xfrm>
            <a:off x="7963248" y="2237711"/>
            <a:ext cx="554678" cy="357269"/>
            <a:chOff x="4264586" y="2194147"/>
            <a:chExt cx="554678" cy="482626"/>
          </a:xfrm>
        </p:grpSpPr>
        <p:sp>
          <p:nvSpPr>
            <p:cNvPr id="376" name="Trapezoid 375">
              <a:extLst>
                <a:ext uri="{FF2B5EF4-FFF2-40B4-BE49-F238E27FC236}">
                  <a16:creationId xmlns:a16="http://schemas.microsoft.com/office/drawing/2014/main" id="{C788C38C-FB9C-1048-94E5-116D440C4769}"/>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77" name="Group 376">
              <a:extLst>
                <a:ext uri="{FF2B5EF4-FFF2-40B4-BE49-F238E27FC236}">
                  <a16:creationId xmlns:a16="http://schemas.microsoft.com/office/drawing/2014/main" id="{63D9336C-1A3E-2B4E-ABA3-7D508EB07BF4}"/>
                </a:ext>
              </a:extLst>
            </p:cNvPr>
            <p:cNvGrpSpPr/>
            <p:nvPr/>
          </p:nvGrpSpPr>
          <p:grpSpPr>
            <a:xfrm>
              <a:off x="4555407" y="2265334"/>
              <a:ext cx="263857" cy="340252"/>
              <a:chOff x="4555407" y="2271223"/>
              <a:chExt cx="263857" cy="340252"/>
            </a:xfrm>
          </p:grpSpPr>
          <p:cxnSp>
            <p:nvCxnSpPr>
              <p:cNvPr id="379" name="Straight Connector 378">
                <a:extLst>
                  <a:ext uri="{FF2B5EF4-FFF2-40B4-BE49-F238E27FC236}">
                    <a16:creationId xmlns:a16="http://schemas.microsoft.com/office/drawing/2014/main" id="{5C81E23C-34BF-8144-89C2-C13CC174655C}"/>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0" name="Straight Connector 379">
                <a:extLst>
                  <a:ext uri="{FF2B5EF4-FFF2-40B4-BE49-F238E27FC236}">
                    <a16:creationId xmlns:a16="http://schemas.microsoft.com/office/drawing/2014/main" id="{B16C8E28-7C54-3F48-9447-418C71948059}"/>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1" name="Straight Connector 380">
                <a:extLst>
                  <a:ext uri="{FF2B5EF4-FFF2-40B4-BE49-F238E27FC236}">
                    <a16:creationId xmlns:a16="http://schemas.microsoft.com/office/drawing/2014/main" id="{832A4917-E0B6-5C47-9C8A-AF3E5CB458A8}"/>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2" name="Straight Connector 381">
                <a:extLst>
                  <a:ext uri="{FF2B5EF4-FFF2-40B4-BE49-F238E27FC236}">
                    <a16:creationId xmlns:a16="http://schemas.microsoft.com/office/drawing/2014/main" id="{A4359FB7-DAF3-6E4B-928A-A25E28EAD3F9}"/>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78" name="Straight Connector 377">
              <a:extLst>
                <a:ext uri="{FF2B5EF4-FFF2-40B4-BE49-F238E27FC236}">
                  <a16:creationId xmlns:a16="http://schemas.microsoft.com/office/drawing/2014/main" id="{9DFDE5B5-9118-B74D-95DC-83D73B404AA8}"/>
                </a:ext>
              </a:extLst>
            </p:cNvPr>
            <p:cNvCxnSpPr>
              <a:cxnSpLocks/>
              <a:endCxn id="37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375" name="Straight Connector 374">
            <a:extLst>
              <a:ext uri="{FF2B5EF4-FFF2-40B4-BE49-F238E27FC236}">
                <a16:creationId xmlns:a16="http://schemas.microsoft.com/office/drawing/2014/main" id="{D3010ECC-716B-684D-87E3-03378CA62223}"/>
              </a:ext>
            </a:extLst>
          </p:cNvPr>
          <p:cNvCxnSpPr>
            <a:cxnSpLocks/>
          </p:cNvCxnSpPr>
          <p:nvPr/>
        </p:nvCxnSpPr>
        <p:spPr>
          <a:xfrm>
            <a:off x="7963248" y="2991175"/>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54" name="Rectangle 353">
            <a:extLst>
              <a:ext uri="{FF2B5EF4-FFF2-40B4-BE49-F238E27FC236}">
                <a16:creationId xmlns:a16="http://schemas.microsoft.com/office/drawing/2014/main" id="{F16D6EED-DBF7-BA49-AEA0-630B5AAB7EE2}"/>
              </a:ext>
            </a:extLst>
          </p:cNvPr>
          <p:cNvSpPr/>
          <p:nvPr/>
        </p:nvSpPr>
        <p:spPr>
          <a:xfrm>
            <a:off x="7204296" y="814760"/>
            <a:ext cx="758952" cy="7583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MEM</a:t>
            </a:r>
          </a:p>
        </p:txBody>
      </p:sp>
      <p:grpSp>
        <p:nvGrpSpPr>
          <p:cNvPr id="355" name="Group 354">
            <a:extLst>
              <a:ext uri="{FF2B5EF4-FFF2-40B4-BE49-F238E27FC236}">
                <a16:creationId xmlns:a16="http://schemas.microsoft.com/office/drawing/2014/main" id="{15CA0F5D-126B-FF4C-9C10-36BEA8BFF661}"/>
              </a:ext>
            </a:extLst>
          </p:cNvPr>
          <p:cNvGrpSpPr/>
          <p:nvPr/>
        </p:nvGrpSpPr>
        <p:grpSpPr>
          <a:xfrm rot="16200000" flipH="1">
            <a:off x="7099164" y="1666060"/>
            <a:ext cx="554678" cy="357269"/>
            <a:chOff x="4264586" y="2194147"/>
            <a:chExt cx="554678" cy="482626"/>
          </a:xfrm>
        </p:grpSpPr>
        <p:sp>
          <p:nvSpPr>
            <p:cNvPr id="365" name="Trapezoid 364">
              <a:extLst>
                <a:ext uri="{FF2B5EF4-FFF2-40B4-BE49-F238E27FC236}">
                  <a16:creationId xmlns:a16="http://schemas.microsoft.com/office/drawing/2014/main" id="{A8CB95B9-9EF3-9B43-A599-CCF48CF343FD}"/>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66" name="Group 365">
              <a:extLst>
                <a:ext uri="{FF2B5EF4-FFF2-40B4-BE49-F238E27FC236}">
                  <a16:creationId xmlns:a16="http://schemas.microsoft.com/office/drawing/2014/main" id="{C13A631C-801C-444F-8DE7-4651CFBF19B0}"/>
                </a:ext>
              </a:extLst>
            </p:cNvPr>
            <p:cNvGrpSpPr/>
            <p:nvPr/>
          </p:nvGrpSpPr>
          <p:grpSpPr>
            <a:xfrm>
              <a:off x="4555407" y="2265334"/>
              <a:ext cx="263857" cy="340252"/>
              <a:chOff x="4555407" y="2271223"/>
              <a:chExt cx="263857" cy="340252"/>
            </a:xfrm>
          </p:grpSpPr>
          <p:cxnSp>
            <p:nvCxnSpPr>
              <p:cNvPr id="368" name="Straight Connector 367">
                <a:extLst>
                  <a:ext uri="{FF2B5EF4-FFF2-40B4-BE49-F238E27FC236}">
                    <a16:creationId xmlns:a16="http://schemas.microsoft.com/office/drawing/2014/main" id="{3471B1E0-A463-AF4C-8987-8F459776755D}"/>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69" name="Straight Connector 368">
                <a:extLst>
                  <a:ext uri="{FF2B5EF4-FFF2-40B4-BE49-F238E27FC236}">
                    <a16:creationId xmlns:a16="http://schemas.microsoft.com/office/drawing/2014/main" id="{91DDF99B-FEB0-7842-9044-78558983FFB2}"/>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70" name="Straight Connector 369">
                <a:extLst>
                  <a:ext uri="{FF2B5EF4-FFF2-40B4-BE49-F238E27FC236}">
                    <a16:creationId xmlns:a16="http://schemas.microsoft.com/office/drawing/2014/main" id="{B3519D2D-DB5D-444B-BC1C-2C8A72CADC98}"/>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71" name="Straight Connector 370">
                <a:extLst>
                  <a:ext uri="{FF2B5EF4-FFF2-40B4-BE49-F238E27FC236}">
                    <a16:creationId xmlns:a16="http://schemas.microsoft.com/office/drawing/2014/main" id="{96C129DD-D214-5C4F-9925-6C6208340C9D}"/>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67" name="Straight Connector 366">
              <a:extLst>
                <a:ext uri="{FF2B5EF4-FFF2-40B4-BE49-F238E27FC236}">
                  <a16:creationId xmlns:a16="http://schemas.microsoft.com/office/drawing/2014/main" id="{1EEF455B-F90D-454B-9E04-7323CD52C305}"/>
                </a:ext>
              </a:extLst>
            </p:cNvPr>
            <p:cNvCxnSpPr>
              <a:cxnSpLocks/>
              <a:endCxn id="365"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356" name="Group 355">
            <a:extLst>
              <a:ext uri="{FF2B5EF4-FFF2-40B4-BE49-F238E27FC236}">
                <a16:creationId xmlns:a16="http://schemas.microsoft.com/office/drawing/2014/main" id="{22B25580-C398-7F46-8D4B-B23C6D2AFCE3}"/>
              </a:ext>
            </a:extLst>
          </p:cNvPr>
          <p:cNvGrpSpPr/>
          <p:nvPr/>
        </p:nvGrpSpPr>
        <p:grpSpPr>
          <a:xfrm>
            <a:off x="7963248" y="819663"/>
            <a:ext cx="554678" cy="357269"/>
            <a:chOff x="4264586" y="2194147"/>
            <a:chExt cx="554678" cy="482626"/>
          </a:xfrm>
        </p:grpSpPr>
        <p:sp>
          <p:nvSpPr>
            <p:cNvPr id="358" name="Trapezoid 357">
              <a:extLst>
                <a:ext uri="{FF2B5EF4-FFF2-40B4-BE49-F238E27FC236}">
                  <a16:creationId xmlns:a16="http://schemas.microsoft.com/office/drawing/2014/main" id="{B964E441-6619-C64E-B4EC-C118179BFE98}"/>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59" name="Group 358">
              <a:extLst>
                <a:ext uri="{FF2B5EF4-FFF2-40B4-BE49-F238E27FC236}">
                  <a16:creationId xmlns:a16="http://schemas.microsoft.com/office/drawing/2014/main" id="{0A4F444A-7D76-8D47-9D9F-B1D50374241F}"/>
                </a:ext>
              </a:extLst>
            </p:cNvPr>
            <p:cNvGrpSpPr/>
            <p:nvPr/>
          </p:nvGrpSpPr>
          <p:grpSpPr>
            <a:xfrm>
              <a:off x="4555407" y="2265334"/>
              <a:ext cx="263857" cy="340252"/>
              <a:chOff x="4555407" y="2271223"/>
              <a:chExt cx="263857" cy="340252"/>
            </a:xfrm>
          </p:grpSpPr>
          <p:cxnSp>
            <p:nvCxnSpPr>
              <p:cNvPr id="361" name="Straight Connector 360">
                <a:extLst>
                  <a:ext uri="{FF2B5EF4-FFF2-40B4-BE49-F238E27FC236}">
                    <a16:creationId xmlns:a16="http://schemas.microsoft.com/office/drawing/2014/main" id="{9D57BE9F-06A1-AB48-B180-E80B795D8DDF}"/>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62" name="Straight Connector 361">
                <a:extLst>
                  <a:ext uri="{FF2B5EF4-FFF2-40B4-BE49-F238E27FC236}">
                    <a16:creationId xmlns:a16="http://schemas.microsoft.com/office/drawing/2014/main" id="{94CCE72A-3E23-0649-BDF6-23FC9E2EBCC0}"/>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63" name="Straight Connector 362">
                <a:extLst>
                  <a:ext uri="{FF2B5EF4-FFF2-40B4-BE49-F238E27FC236}">
                    <a16:creationId xmlns:a16="http://schemas.microsoft.com/office/drawing/2014/main" id="{B61B922D-B63E-3745-A495-7097424A5701}"/>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64" name="Straight Connector 363">
                <a:extLst>
                  <a:ext uri="{FF2B5EF4-FFF2-40B4-BE49-F238E27FC236}">
                    <a16:creationId xmlns:a16="http://schemas.microsoft.com/office/drawing/2014/main" id="{E2525612-DD98-A14B-AD33-4C05090D2A18}"/>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60" name="Straight Connector 359">
              <a:extLst>
                <a:ext uri="{FF2B5EF4-FFF2-40B4-BE49-F238E27FC236}">
                  <a16:creationId xmlns:a16="http://schemas.microsoft.com/office/drawing/2014/main" id="{EF169B5B-6F20-0F4E-8044-2110E98448E6}"/>
                </a:ext>
              </a:extLst>
            </p:cNvPr>
            <p:cNvCxnSpPr>
              <a:cxnSpLocks/>
              <a:endCxn id="35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357" name="Straight Connector 356">
            <a:extLst>
              <a:ext uri="{FF2B5EF4-FFF2-40B4-BE49-F238E27FC236}">
                <a16:creationId xmlns:a16="http://schemas.microsoft.com/office/drawing/2014/main" id="{C1227CB0-46CD-8044-8B07-5B3C82479842}"/>
              </a:ext>
            </a:extLst>
          </p:cNvPr>
          <p:cNvCxnSpPr>
            <a:cxnSpLocks/>
          </p:cNvCxnSpPr>
          <p:nvPr/>
        </p:nvCxnSpPr>
        <p:spPr>
          <a:xfrm>
            <a:off x="7963248" y="1573127"/>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36" name="Rectangle 335">
            <a:extLst>
              <a:ext uri="{FF2B5EF4-FFF2-40B4-BE49-F238E27FC236}">
                <a16:creationId xmlns:a16="http://schemas.microsoft.com/office/drawing/2014/main" id="{6776B6CA-9379-6849-8A30-CFC27CF55C9B}"/>
              </a:ext>
            </a:extLst>
          </p:cNvPr>
          <p:cNvSpPr/>
          <p:nvPr/>
        </p:nvSpPr>
        <p:spPr>
          <a:xfrm>
            <a:off x="7204296" y="3650856"/>
            <a:ext cx="758952" cy="7583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MEM</a:t>
            </a:r>
          </a:p>
        </p:txBody>
      </p:sp>
      <p:grpSp>
        <p:nvGrpSpPr>
          <p:cNvPr id="337" name="Group 336">
            <a:extLst>
              <a:ext uri="{FF2B5EF4-FFF2-40B4-BE49-F238E27FC236}">
                <a16:creationId xmlns:a16="http://schemas.microsoft.com/office/drawing/2014/main" id="{33470092-2246-D442-AD23-2DE4166F8838}"/>
              </a:ext>
            </a:extLst>
          </p:cNvPr>
          <p:cNvGrpSpPr/>
          <p:nvPr/>
        </p:nvGrpSpPr>
        <p:grpSpPr>
          <a:xfrm rot="16200000" flipH="1">
            <a:off x="7099164" y="4502156"/>
            <a:ext cx="554678" cy="357269"/>
            <a:chOff x="4264586" y="2194147"/>
            <a:chExt cx="554678" cy="482626"/>
          </a:xfrm>
        </p:grpSpPr>
        <p:sp>
          <p:nvSpPr>
            <p:cNvPr id="347" name="Trapezoid 346">
              <a:extLst>
                <a:ext uri="{FF2B5EF4-FFF2-40B4-BE49-F238E27FC236}">
                  <a16:creationId xmlns:a16="http://schemas.microsoft.com/office/drawing/2014/main" id="{0282C5A4-BC24-E745-B3AF-3654E074603C}"/>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48" name="Group 347">
              <a:extLst>
                <a:ext uri="{FF2B5EF4-FFF2-40B4-BE49-F238E27FC236}">
                  <a16:creationId xmlns:a16="http://schemas.microsoft.com/office/drawing/2014/main" id="{3C1E462C-5C17-9F4D-A758-0140EE708267}"/>
                </a:ext>
              </a:extLst>
            </p:cNvPr>
            <p:cNvGrpSpPr/>
            <p:nvPr/>
          </p:nvGrpSpPr>
          <p:grpSpPr>
            <a:xfrm>
              <a:off x="4555407" y="2265334"/>
              <a:ext cx="263857" cy="340252"/>
              <a:chOff x="4555407" y="2271223"/>
              <a:chExt cx="263857" cy="340252"/>
            </a:xfrm>
          </p:grpSpPr>
          <p:cxnSp>
            <p:nvCxnSpPr>
              <p:cNvPr id="350" name="Straight Connector 349">
                <a:extLst>
                  <a:ext uri="{FF2B5EF4-FFF2-40B4-BE49-F238E27FC236}">
                    <a16:creationId xmlns:a16="http://schemas.microsoft.com/office/drawing/2014/main" id="{AD2C7AC5-1585-EA4D-93B4-C021AF2B3DFB}"/>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51" name="Straight Connector 350">
                <a:extLst>
                  <a:ext uri="{FF2B5EF4-FFF2-40B4-BE49-F238E27FC236}">
                    <a16:creationId xmlns:a16="http://schemas.microsoft.com/office/drawing/2014/main" id="{AB49A181-6047-B24F-ADAF-8D85242C72D2}"/>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52" name="Straight Connector 351">
                <a:extLst>
                  <a:ext uri="{FF2B5EF4-FFF2-40B4-BE49-F238E27FC236}">
                    <a16:creationId xmlns:a16="http://schemas.microsoft.com/office/drawing/2014/main" id="{70BF352A-1C9E-E143-A80E-D175D27794C3}"/>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53" name="Straight Connector 352">
                <a:extLst>
                  <a:ext uri="{FF2B5EF4-FFF2-40B4-BE49-F238E27FC236}">
                    <a16:creationId xmlns:a16="http://schemas.microsoft.com/office/drawing/2014/main" id="{BB9BCC27-5A15-9A43-A210-22BC10B76303}"/>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49" name="Straight Connector 348">
              <a:extLst>
                <a:ext uri="{FF2B5EF4-FFF2-40B4-BE49-F238E27FC236}">
                  <a16:creationId xmlns:a16="http://schemas.microsoft.com/office/drawing/2014/main" id="{69DD37C5-CE51-2A47-B20D-1E6E8B666C47}"/>
                </a:ext>
              </a:extLst>
            </p:cNvPr>
            <p:cNvCxnSpPr>
              <a:cxnSpLocks/>
              <a:endCxn id="347"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338" name="Group 337">
            <a:extLst>
              <a:ext uri="{FF2B5EF4-FFF2-40B4-BE49-F238E27FC236}">
                <a16:creationId xmlns:a16="http://schemas.microsoft.com/office/drawing/2014/main" id="{B05444E2-F670-2A4C-98A2-6364E98D9B12}"/>
              </a:ext>
            </a:extLst>
          </p:cNvPr>
          <p:cNvGrpSpPr/>
          <p:nvPr/>
        </p:nvGrpSpPr>
        <p:grpSpPr>
          <a:xfrm>
            <a:off x="7963248" y="3655759"/>
            <a:ext cx="554678" cy="357269"/>
            <a:chOff x="4264586" y="2194147"/>
            <a:chExt cx="554678" cy="482626"/>
          </a:xfrm>
        </p:grpSpPr>
        <p:sp>
          <p:nvSpPr>
            <p:cNvPr id="340" name="Trapezoid 339">
              <a:extLst>
                <a:ext uri="{FF2B5EF4-FFF2-40B4-BE49-F238E27FC236}">
                  <a16:creationId xmlns:a16="http://schemas.microsoft.com/office/drawing/2014/main" id="{6AFD096A-0A29-8542-8662-8009EF9F3B4F}"/>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41" name="Group 340">
              <a:extLst>
                <a:ext uri="{FF2B5EF4-FFF2-40B4-BE49-F238E27FC236}">
                  <a16:creationId xmlns:a16="http://schemas.microsoft.com/office/drawing/2014/main" id="{D2B26654-5D64-6A45-A2FA-2EF2FE323BA1}"/>
                </a:ext>
              </a:extLst>
            </p:cNvPr>
            <p:cNvGrpSpPr/>
            <p:nvPr/>
          </p:nvGrpSpPr>
          <p:grpSpPr>
            <a:xfrm>
              <a:off x="4555407" y="2265334"/>
              <a:ext cx="263857" cy="340252"/>
              <a:chOff x="4555407" y="2271223"/>
              <a:chExt cx="263857" cy="340252"/>
            </a:xfrm>
          </p:grpSpPr>
          <p:cxnSp>
            <p:nvCxnSpPr>
              <p:cNvPr id="343" name="Straight Connector 342">
                <a:extLst>
                  <a:ext uri="{FF2B5EF4-FFF2-40B4-BE49-F238E27FC236}">
                    <a16:creationId xmlns:a16="http://schemas.microsoft.com/office/drawing/2014/main" id="{F285397F-8E91-804C-81A5-CA0EFCE34DD3}"/>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44" name="Straight Connector 343">
                <a:extLst>
                  <a:ext uri="{FF2B5EF4-FFF2-40B4-BE49-F238E27FC236}">
                    <a16:creationId xmlns:a16="http://schemas.microsoft.com/office/drawing/2014/main" id="{B9C56F2A-E684-0845-BE06-1B7AD85E072F}"/>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45" name="Straight Connector 344">
                <a:extLst>
                  <a:ext uri="{FF2B5EF4-FFF2-40B4-BE49-F238E27FC236}">
                    <a16:creationId xmlns:a16="http://schemas.microsoft.com/office/drawing/2014/main" id="{957FDCE1-0812-6C4C-A5BD-5C28F10DBFB1}"/>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46" name="Straight Connector 345">
                <a:extLst>
                  <a:ext uri="{FF2B5EF4-FFF2-40B4-BE49-F238E27FC236}">
                    <a16:creationId xmlns:a16="http://schemas.microsoft.com/office/drawing/2014/main" id="{7F457777-14FE-1E40-97EB-CF83889CC369}"/>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42" name="Straight Connector 341">
              <a:extLst>
                <a:ext uri="{FF2B5EF4-FFF2-40B4-BE49-F238E27FC236}">
                  <a16:creationId xmlns:a16="http://schemas.microsoft.com/office/drawing/2014/main" id="{74C867C1-6F69-6544-BDDB-12DD6CD295FF}"/>
                </a:ext>
              </a:extLst>
            </p:cNvPr>
            <p:cNvCxnSpPr>
              <a:cxnSpLocks/>
              <a:endCxn id="34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339" name="Straight Connector 338">
            <a:extLst>
              <a:ext uri="{FF2B5EF4-FFF2-40B4-BE49-F238E27FC236}">
                <a16:creationId xmlns:a16="http://schemas.microsoft.com/office/drawing/2014/main" id="{FE05CADE-D615-D248-AACF-FA37787B2796}"/>
              </a:ext>
            </a:extLst>
          </p:cNvPr>
          <p:cNvCxnSpPr>
            <a:cxnSpLocks/>
          </p:cNvCxnSpPr>
          <p:nvPr/>
        </p:nvCxnSpPr>
        <p:spPr>
          <a:xfrm>
            <a:off x="7963248" y="4409223"/>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18" name="Rectangle 317">
            <a:extLst>
              <a:ext uri="{FF2B5EF4-FFF2-40B4-BE49-F238E27FC236}">
                <a16:creationId xmlns:a16="http://schemas.microsoft.com/office/drawing/2014/main" id="{D632C650-91E4-DE4E-9F44-4AB784C42C8A}"/>
              </a:ext>
            </a:extLst>
          </p:cNvPr>
          <p:cNvSpPr/>
          <p:nvPr/>
        </p:nvSpPr>
        <p:spPr>
          <a:xfrm>
            <a:off x="7204296" y="5068904"/>
            <a:ext cx="758952" cy="7583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MEM</a:t>
            </a:r>
          </a:p>
        </p:txBody>
      </p:sp>
      <p:grpSp>
        <p:nvGrpSpPr>
          <p:cNvPr id="319" name="Group 318">
            <a:extLst>
              <a:ext uri="{FF2B5EF4-FFF2-40B4-BE49-F238E27FC236}">
                <a16:creationId xmlns:a16="http://schemas.microsoft.com/office/drawing/2014/main" id="{1D705FAA-444D-184F-8A0D-2AFEFFEDBA78}"/>
              </a:ext>
            </a:extLst>
          </p:cNvPr>
          <p:cNvGrpSpPr/>
          <p:nvPr/>
        </p:nvGrpSpPr>
        <p:grpSpPr>
          <a:xfrm rot="16200000" flipH="1">
            <a:off x="7099164" y="5920204"/>
            <a:ext cx="554678" cy="357269"/>
            <a:chOff x="4264586" y="2194147"/>
            <a:chExt cx="554678" cy="482626"/>
          </a:xfrm>
        </p:grpSpPr>
        <p:sp>
          <p:nvSpPr>
            <p:cNvPr id="329" name="Trapezoid 328">
              <a:extLst>
                <a:ext uri="{FF2B5EF4-FFF2-40B4-BE49-F238E27FC236}">
                  <a16:creationId xmlns:a16="http://schemas.microsoft.com/office/drawing/2014/main" id="{5CC872EB-1CA4-7D40-8F36-4229861D89F4}"/>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30" name="Group 329">
              <a:extLst>
                <a:ext uri="{FF2B5EF4-FFF2-40B4-BE49-F238E27FC236}">
                  <a16:creationId xmlns:a16="http://schemas.microsoft.com/office/drawing/2014/main" id="{516494C9-9270-884B-A4A3-9DC282345B62}"/>
                </a:ext>
              </a:extLst>
            </p:cNvPr>
            <p:cNvGrpSpPr/>
            <p:nvPr/>
          </p:nvGrpSpPr>
          <p:grpSpPr>
            <a:xfrm>
              <a:off x="4555407" y="2265334"/>
              <a:ext cx="263857" cy="340252"/>
              <a:chOff x="4555407" y="2271223"/>
              <a:chExt cx="263857" cy="340252"/>
            </a:xfrm>
          </p:grpSpPr>
          <p:cxnSp>
            <p:nvCxnSpPr>
              <p:cNvPr id="332" name="Straight Connector 331">
                <a:extLst>
                  <a:ext uri="{FF2B5EF4-FFF2-40B4-BE49-F238E27FC236}">
                    <a16:creationId xmlns:a16="http://schemas.microsoft.com/office/drawing/2014/main" id="{F4C00BBE-FB49-0942-897C-7B9B41D9478A}"/>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33" name="Straight Connector 332">
                <a:extLst>
                  <a:ext uri="{FF2B5EF4-FFF2-40B4-BE49-F238E27FC236}">
                    <a16:creationId xmlns:a16="http://schemas.microsoft.com/office/drawing/2014/main" id="{92CB9E21-DED6-3D4A-8980-37D8C90438D4}"/>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34" name="Straight Connector 333">
                <a:extLst>
                  <a:ext uri="{FF2B5EF4-FFF2-40B4-BE49-F238E27FC236}">
                    <a16:creationId xmlns:a16="http://schemas.microsoft.com/office/drawing/2014/main" id="{43D2997B-1400-7B4C-B1A1-E3E3647E20D0}"/>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35" name="Straight Connector 334">
                <a:extLst>
                  <a:ext uri="{FF2B5EF4-FFF2-40B4-BE49-F238E27FC236}">
                    <a16:creationId xmlns:a16="http://schemas.microsoft.com/office/drawing/2014/main" id="{D15F9786-EBC3-8048-AD82-99FF82993B9E}"/>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31" name="Straight Connector 330">
              <a:extLst>
                <a:ext uri="{FF2B5EF4-FFF2-40B4-BE49-F238E27FC236}">
                  <a16:creationId xmlns:a16="http://schemas.microsoft.com/office/drawing/2014/main" id="{B9622341-675A-5D41-A0B9-0D453CADCD9A}"/>
                </a:ext>
              </a:extLst>
            </p:cNvPr>
            <p:cNvCxnSpPr>
              <a:cxnSpLocks/>
              <a:endCxn id="329"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320" name="Group 319">
            <a:extLst>
              <a:ext uri="{FF2B5EF4-FFF2-40B4-BE49-F238E27FC236}">
                <a16:creationId xmlns:a16="http://schemas.microsoft.com/office/drawing/2014/main" id="{87844A58-3107-614E-BF60-937131C828DA}"/>
              </a:ext>
            </a:extLst>
          </p:cNvPr>
          <p:cNvGrpSpPr/>
          <p:nvPr/>
        </p:nvGrpSpPr>
        <p:grpSpPr>
          <a:xfrm>
            <a:off x="7963248" y="5073807"/>
            <a:ext cx="554678" cy="357269"/>
            <a:chOff x="4264586" y="2194147"/>
            <a:chExt cx="554678" cy="482626"/>
          </a:xfrm>
        </p:grpSpPr>
        <p:sp>
          <p:nvSpPr>
            <p:cNvPr id="322" name="Trapezoid 321">
              <a:extLst>
                <a:ext uri="{FF2B5EF4-FFF2-40B4-BE49-F238E27FC236}">
                  <a16:creationId xmlns:a16="http://schemas.microsoft.com/office/drawing/2014/main" id="{50E55EF1-17BA-BF46-9319-CD3A111A589E}"/>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23" name="Group 322">
              <a:extLst>
                <a:ext uri="{FF2B5EF4-FFF2-40B4-BE49-F238E27FC236}">
                  <a16:creationId xmlns:a16="http://schemas.microsoft.com/office/drawing/2014/main" id="{151AFFD2-AD06-CF4A-B6AB-E9F4847F7BF4}"/>
                </a:ext>
              </a:extLst>
            </p:cNvPr>
            <p:cNvGrpSpPr/>
            <p:nvPr/>
          </p:nvGrpSpPr>
          <p:grpSpPr>
            <a:xfrm>
              <a:off x="4555407" y="2265334"/>
              <a:ext cx="263857" cy="340252"/>
              <a:chOff x="4555407" y="2271223"/>
              <a:chExt cx="263857" cy="340252"/>
            </a:xfrm>
          </p:grpSpPr>
          <p:cxnSp>
            <p:nvCxnSpPr>
              <p:cNvPr id="325" name="Straight Connector 324">
                <a:extLst>
                  <a:ext uri="{FF2B5EF4-FFF2-40B4-BE49-F238E27FC236}">
                    <a16:creationId xmlns:a16="http://schemas.microsoft.com/office/drawing/2014/main" id="{062253AF-6C63-B644-A570-0F9AA185EFE5}"/>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26" name="Straight Connector 325">
                <a:extLst>
                  <a:ext uri="{FF2B5EF4-FFF2-40B4-BE49-F238E27FC236}">
                    <a16:creationId xmlns:a16="http://schemas.microsoft.com/office/drawing/2014/main" id="{6E5BA876-5D83-DE45-AFA9-FAC701B1D6BC}"/>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27" name="Straight Connector 326">
                <a:extLst>
                  <a:ext uri="{FF2B5EF4-FFF2-40B4-BE49-F238E27FC236}">
                    <a16:creationId xmlns:a16="http://schemas.microsoft.com/office/drawing/2014/main" id="{DDEF38A6-B79B-3B49-9A78-9BFAB9B3EAAB}"/>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28" name="Straight Connector 327">
                <a:extLst>
                  <a:ext uri="{FF2B5EF4-FFF2-40B4-BE49-F238E27FC236}">
                    <a16:creationId xmlns:a16="http://schemas.microsoft.com/office/drawing/2014/main" id="{F26176B5-7367-3047-B9F9-EFA561EAA218}"/>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24" name="Straight Connector 323">
              <a:extLst>
                <a:ext uri="{FF2B5EF4-FFF2-40B4-BE49-F238E27FC236}">
                  <a16:creationId xmlns:a16="http://schemas.microsoft.com/office/drawing/2014/main" id="{032F11A3-2C3E-3F4C-B7DC-D56870A60D92}"/>
                </a:ext>
              </a:extLst>
            </p:cNvPr>
            <p:cNvCxnSpPr>
              <a:cxnSpLocks/>
              <a:endCxn id="32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321" name="Straight Connector 320">
            <a:extLst>
              <a:ext uri="{FF2B5EF4-FFF2-40B4-BE49-F238E27FC236}">
                <a16:creationId xmlns:a16="http://schemas.microsoft.com/office/drawing/2014/main" id="{0985E854-B0BC-3D4B-A6CA-1F19CDB902FE}"/>
              </a:ext>
            </a:extLst>
          </p:cNvPr>
          <p:cNvCxnSpPr>
            <a:cxnSpLocks/>
          </p:cNvCxnSpPr>
          <p:nvPr/>
        </p:nvCxnSpPr>
        <p:spPr>
          <a:xfrm>
            <a:off x="7963248" y="5827271"/>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90" name="TextBox 389">
            <a:extLst>
              <a:ext uri="{FF2B5EF4-FFF2-40B4-BE49-F238E27FC236}">
                <a16:creationId xmlns:a16="http://schemas.microsoft.com/office/drawing/2014/main" id="{080BCD81-D40B-984E-99C9-D36C4759E803}"/>
              </a:ext>
            </a:extLst>
          </p:cNvPr>
          <p:cNvSpPr txBox="1"/>
          <p:nvPr/>
        </p:nvSpPr>
        <p:spPr>
          <a:xfrm>
            <a:off x="3297616" y="321898"/>
            <a:ext cx="4912627" cy="400110"/>
          </a:xfrm>
          <a:prstGeom prst="rect">
            <a:avLst/>
          </a:prstGeom>
          <a:noFill/>
        </p:spPr>
        <p:txBody>
          <a:bodyPr wrap="none" rtlCol="0">
            <a:spAutoFit/>
          </a:bodyPr>
          <a:lstStyle/>
          <a:p>
            <a:r>
              <a:rPr lang="en-US" sz="2000" dirty="0">
                <a:solidFill>
                  <a:prstClr val="black"/>
                </a:solidFill>
                <a:latin typeface="Calibri"/>
              </a:rPr>
              <a:t>Coarse Grained Reconfigurable Array (CGRA)</a:t>
            </a:r>
          </a:p>
        </p:txBody>
      </p:sp>
      <p:sp>
        <p:nvSpPr>
          <p:cNvPr id="2" name="TextBox 1">
            <a:extLst>
              <a:ext uri="{FF2B5EF4-FFF2-40B4-BE49-F238E27FC236}">
                <a16:creationId xmlns:a16="http://schemas.microsoft.com/office/drawing/2014/main" id="{A6D8F747-51B7-EC44-84E2-CE026DB21D35}"/>
              </a:ext>
            </a:extLst>
          </p:cNvPr>
          <p:cNvSpPr txBox="1"/>
          <p:nvPr/>
        </p:nvSpPr>
        <p:spPr>
          <a:xfrm>
            <a:off x="8879525" y="1173017"/>
            <a:ext cx="556563" cy="400110"/>
          </a:xfrm>
          <a:prstGeom prst="rect">
            <a:avLst/>
          </a:prstGeom>
          <a:noFill/>
        </p:spPr>
        <p:txBody>
          <a:bodyPr wrap="none" rtlCol="0">
            <a:spAutoFit/>
          </a:bodyPr>
          <a:lstStyle/>
          <a:p>
            <a:r>
              <a:rPr lang="en-US" sz="2000" dirty="0"/>
              <a:t>Tile</a:t>
            </a:r>
            <a:endParaRPr lang="en-US" sz="2400" dirty="0"/>
          </a:p>
        </p:txBody>
      </p:sp>
      <p:cxnSp>
        <p:nvCxnSpPr>
          <p:cNvPr id="8" name="Straight Arrow Connector 7">
            <a:extLst>
              <a:ext uri="{FF2B5EF4-FFF2-40B4-BE49-F238E27FC236}">
                <a16:creationId xmlns:a16="http://schemas.microsoft.com/office/drawing/2014/main" id="{D5365D67-6B45-F043-954B-71EF21172D7D}"/>
              </a:ext>
            </a:extLst>
          </p:cNvPr>
          <p:cNvCxnSpPr>
            <a:cxnSpLocks/>
            <a:stCxn id="2" idx="1"/>
          </p:cNvCxnSpPr>
          <p:nvPr/>
        </p:nvCxnSpPr>
        <p:spPr>
          <a:xfrm flipH="1">
            <a:off x="8554519" y="1373072"/>
            <a:ext cx="325006" cy="0"/>
          </a:xfrm>
          <a:prstGeom prst="straightConnector1">
            <a:avLst/>
          </a:prstGeom>
          <a:ln w="19050">
            <a:tailEnd type="triangle" w="lg" len="lg"/>
          </a:ln>
        </p:spPr>
        <p:style>
          <a:lnRef idx="1">
            <a:schemeClr val="dk1"/>
          </a:lnRef>
          <a:fillRef idx="0">
            <a:schemeClr val="dk1"/>
          </a:fillRef>
          <a:effectRef idx="0">
            <a:schemeClr val="dk1"/>
          </a:effectRef>
          <a:fontRef idx="minor">
            <a:schemeClr val="tx1"/>
          </a:fontRef>
        </p:style>
      </p:cxnSp>
      <p:sp>
        <p:nvSpPr>
          <p:cNvPr id="3" name="Title 2">
            <a:extLst>
              <a:ext uri="{FF2B5EF4-FFF2-40B4-BE49-F238E27FC236}">
                <a16:creationId xmlns:a16="http://schemas.microsoft.com/office/drawing/2014/main" id="{98427CA7-E900-2B4E-83DF-9FF983A77F0A}"/>
              </a:ext>
            </a:extLst>
          </p:cNvPr>
          <p:cNvSpPr>
            <a:spLocks noGrp="1"/>
          </p:cNvSpPr>
          <p:nvPr>
            <p:ph type="title"/>
          </p:nvPr>
        </p:nvSpPr>
        <p:spPr/>
        <p:txBody>
          <a:bodyPr/>
          <a:lstStyle/>
          <a:p>
            <a:r>
              <a:rPr lang="en-US" dirty="0"/>
              <a:t>CGRA</a:t>
            </a:r>
          </a:p>
        </p:txBody>
      </p:sp>
    </p:spTree>
    <p:extLst>
      <p:ext uri="{BB962C8B-B14F-4D97-AF65-F5344CB8AC3E}">
        <p14:creationId xmlns:p14="http://schemas.microsoft.com/office/powerpoint/2010/main" val="976886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B4236-0456-1B42-995A-FAEC1444D8B6}"/>
              </a:ext>
            </a:extLst>
          </p:cNvPr>
          <p:cNvSpPr>
            <a:spLocks noGrp="1"/>
          </p:cNvSpPr>
          <p:nvPr>
            <p:ph type="title"/>
          </p:nvPr>
        </p:nvSpPr>
        <p:spPr/>
        <p:txBody>
          <a:bodyPr/>
          <a:lstStyle/>
          <a:p>
            <a:r>
              <a:rPr lang="en-US" dirty="0"/>
              <a:t>Connection Box (CB)</a:t>
            </a:r>
          </a:p>
        </p:txBody>
      </p:sp>
      <p:sp>
        <p:nvSpPr>
          <p:cNvPr id="4" name="Rectangle 3">
            <a:extLst>
              <a:ext uri="{FF2B5EF4-FFF2-40B4-BE49-F238E27FC236}">
                <a16:creationId xmlns:a16="http://schemas.microsoft.com/office/drawing/2014/main" id="{DCC8900C-0A25-024D-BCF4-981A91B26DE8}"/>
              </a:ext>
            </a:extLst>
          </p:cNvPr>
          <p:cNvSpPr/>
          <p:nvPr/>
        </p:nvSpPr>
        <p:spPr>
          <a:xfrm>
            <a:off x="3972892" y="1713730"/>
            <a:ext cx="4370832" cy="4641104"/>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330">
            <a:extLst>
              <a:ext uri="{FF2B5EF4-FFF2-40B4-BE49-F238E27FC236}">
                <a16:creationId xmlns:a16="http://schemas.microsoft.com/office/drawing/2014/main" id="{7C1E6131-1D27-5849-8592-FC35816B42EA}"/>
              </a:ext>
            </a:extLst>
          </p:cNvPr>
          <p:cNvSpPr/>
          <p:nvPr/>
        </p:nvSpPr>
        <p:spPr>
          <a:xfrm>
            <a:off x="4187723" y="2197431"/>
            <a:ext cx="2031660" cy="20299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PE</a:t>
            </a:r>
            <a:endParaRPr lang="en-US" sz="2000" b="1" dirty="0"/>
          </a:p>
        </p:txBody>
      </p:sp>
      <p:sp>
        <p:nvSpPr>
          <p:cNvPr id="341" name="Trapezoid 340">
            <a:extLst>
              <a:ext uri="{FF2B5EF4-FFF2-40B4-BE49-F238E27FC236}">
                <a16:creationId xmlns:a16="http://schemas.microsoft.com/office/drawing/2014/main" id="{E939E363-6B69-E34C-B9E4-785998D0C891}"/>
              </a:ext>
            </a:extLst>
          </p:cNvPr>
          <p:cNvSpPr/>
          <p:nvPr/>
        </p:nvSpPr>
        <p:spPr>
          <a:xfrm rot="16200000">
            <a:off x="6347154" y="2592747"/>
            <a:ext cx="1105548" cy="449663"/>
          </a:xfrm>
          <a:prstGeom prst="trapezoid">
            <a:avLst>
              <a:gd name="adj" fmla="val 40728"/>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a:t>CB</a:t>
            </a:r>
            <a:endParaRPr lang="en-US" b="1" dirty="0"/>
          </a:p>
        </p:txBody>
      </p:sp>
      <p:cxnSp>
        <p:nvCxnSpPr>
          <p:cNvPr id="343" name="Straight Connector 342">
            <a:extLst>
              <a:ext uri="{FF2B5EF4-FFF2-40B4-BE49-F238E27FC236}">
                <a16:creationId xmlns:a16="http://schemas.microsoft.com/office/drawing/2014/main" id="{F249382B-32C6-6C46-A6F5-3806F8AF0482}"/>
              </a:ext>
            </a:extLst>
          </p:cNvPr>
          <p:cNvCxnSpPr>
            <a:cxnSpLocks/>
            <a:endCxn id="341" idx="0"/>
          </p:cNvCxnSpPr>
          <p:nvPr/>
        </p:nvCxnSpPr>
        <p:spPr>
          <a:xfrm>
            <a:off x="6219383" y="2817577"/>
            <a:ext cx="455715" cy="2"/>
          </a:xfrm>
          <a:prstGeom prst="line">
            <a:avLst/>
          </a:prstGeom>
          <a:ln w="28575">
            <a:headEnd type="triangle" w="lg" len="lg"/>
            <a:tailEnd type="none" w="med" len="med"/>
          </a:ln>
        </p:spPr>
        <p:style>
          <a:lnRef idx="2">
            <a:schemeClr val="accent6"/>
          </a:lnRef>
          <a:fillRef idx="0">
            <a:schemeClr val="accent6"/>
          </a:fillRef>
          <a:effectRef idx="1">
            <a:schemeClr val="accent6"/>
          </a:effectRef>
          <a:fontRef idx="minor">
            <a:schemeClr val="tx1"/>
          </a:fontRef>
        </p:style>
      </p:cxnSp>
      <p:sp>
        <p:nvSpPr>
          <p:cNvPr id="439" name="Rectangle 438">
            <a:extLst>
              <a:ext uri="{FF2B5EF4-FFF2-40B4-BE49-F238E27FC236}">
                <a16:creationId xmlns:a16="http://schemas.microsoft.com/office/drawing/2014/main" id="{DB0B98F6-FB43-DF4F-9F65-92B00E1AE264}"/>
              </a:ext>
            </a:extLst>
          </p:cNvPr>
          <p:cNvSpPr/>
          <p:nvPr/>
        </p:nvSpPr>
        <p:spPr>
          <a:xfrm>
            <a:off x="6791217" y="3656196"/>
            <a:ext cx="217424" cy="2196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440" name="Straight Arrow Connector 439">
            <a:extLst>
              <a:ext uri="{FF2B5EF4-FFF2-40B4-BE49-F238E27FC236}">
                <a16:creationId xmlns:a16="http://schemas.microsoft.com/office/drawing/2014/main" id="{899EE3BC-A2ED-2C45-8311-DC3A5035F73C}"/>
              </a:ext>
            </a:extLst>
          </p:cNvPr>
          <p:cNvCxnSpPr>
            <a:cxnSpLocks/>
            <a:stCxn id="439" idx="0"/>
            <a:endCxn id="341" idx="1"/>
          </p:cNvCxnSpPr>
          <p:nvPr/>
        </p:nvCxnSpPr>
        <p:spPr>
          <a:xfrm flipV="1">
            <a:off x="6899929" y="3278784"/>
            <a:ext cx="0" cy="3774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5535D95-6003-9F48-9C64-66AB90D0FA86}"/>
              </a:ext>
            </a:extLst>
          </p:cNvPr>
          <p:cNvSpPr txBox="1"/>
          <p:nvPr/>
        </p:nvSpPr>
        <p:spPr>
          <a:xfrm>
            <a:off x="8461067" y="1735152"/>
            <a:ext cx="3529299" cy="830997"/>
          </a:xfrm>
          <a:prstGeom prst="rect">
            <a:avLst/>
          </a:prstGeom>
          <a:noFill/>
        </p:spPr>
        <p:txBody>
          <a:bodyPr wrap="none" rtlCol="0">
            <a:spAutoFit/>
          </a:bodyPr>
          <a:lstStyle/>
          <a:p>
            <a:r>
              <a:rPr lang="en-US" sz="2400" dirty="0"/>
              <a:t>10 vertical 16 bit tracks</a:t>
            </a:r>
          </a:p>
          <a:p>
            <a:r>
              <a:rPr lang="en-US" sz="2400" dirty="0"/>
              <a:t>5 driven up, 5 driven down</a:t>
            </a:r>
          </a:p>
        </p:txBody>
      </p:sp>
      <p:sp>
        <p:nvSpPr>
          <p:cNvPr id="441" name="TextBox 440">
            <a:extLst>
              <a:ext uri="{FF2B5EF4-FFF2-40B4-BE49-F238E27FC236}">
                <a16:creationId xmlns:a16="http://schemas.microsoft.com/office/drawing/2014/main" id="{06AD2899-58EE-C246-A143-2ACDB05C34E8}"/>
              </a:ext>
            </a:extLst>
          </p:cNvPr>
          <p:cNvSpPr txBox="1"/>
          <p:nvPr/>
        </p:nvSpPr>
        <p:spPr>
          <a:xfrm>
            <a:off x="220846" y="5542234"/>
            <a:ext cx="3504101" cy="830997"/>
          </a:xfrm>
          <a:prstGeom prst="rect">
            <a:avLst/>
          </a:prstGeom>
          <a:noFill/>
        </p:spPr>
        <p:txBody>
          <a:bodyPr wrap="none" rtlCol="0">
            <a:spAutoFit/>
          </a:bodyPr>
          <a:lstStyle/>
          <a:p>
            <a:r>
              <a:rPr lang="en-US" sz="2400" dirty="0"/>
              <a:t>10 horizontal 16 bit tracks</a:t>
            </a:r>
          </a:p>
          <a:p>
            <a:r>
              <a:rPr lang="en-US" sz="2400" dirty="0"/>
              <a:t>5 driven left, 5 driven right</a:t>
            </a:r>
          </a:p>
        </p:txBody>
      </p:sp>
      <p:sp>
        <p:nvSpPr>
          <p:cNvPr id="16" name="TextBox 15">
            <a:extLst>
              <a:ext uri="{FF2B5EF4-FFF2-40B4-BE49-F238E27FC236}">
                <a16:creationId xmlns:a16="http://schemas.microsoft.com/office/drawing/2014/main" id="{E6A2FC90-79E3-1E40-9400-62FD7FD0865C}"/>
              </a:ext>
            </a:extLst>
          </p:cNvPr>
          <p:cNvSpPr txBox="1"/>
          <p:nvPr/>
        </p:nvSpPr>
        <p:spPr>
          <a:xfrm>
            <a:off x="5760067" y="1815659"/>
            <a:ext cx="1659968" cy="369332"/>
          </a:xfrm>
          <a:prstGeom prst="rect">
            <a:avLst/>
          </a:prstGeom>
          <a:noFill/>
        </p:spPr>
        <p:txBody>
          <a:bodyPr wrap="square" rtlCol="0">
            <a:spAutoFit/>
          </a:bodyPr>
          <a:lstStyle/>
          <a:p>
            <a:pPr algn="ctr"/>
            <a:r>
              <a:rPr lang="en-US" dirty="0"/>
              <a:t>10-to-1 mux</a:t>
            </a:r>
          </a:p>
        </p:txBody>
      </p:sp>
      <p:sp>
        <p:nvSpPr>
          <p:cNvPr id="24" name="TextBox 23">
            <a:extLst>
              <a:ext uri="{FF2B5EF4-FFF2-40B4-BE49-F238E27FC236}">
                <a16:creationId xmlns:a16="http://schemas.microsoft.com/office/drawing/2014/main" id="{8EE12148-4DA3-2B4E-98B9-44FD8AF702D6}"/>
              </a:ext>
            </a:extLst>
          </p:cNvPr>
          <p:cNvSpPr txBox="1"/>
          <p:nvPr/>
        </p:nvSpPr>
        <p:spPr>
          <a:xfrm>
            <a:off x="6342163" y="2426831"/>
            <a:ext cx="317716" cy="369332"/>
          </a:xfrm>
          <a:prstGeom prst="rect">
            <a:avLst/>
          </a:prstGeom>
          <a:noFill/>
        </p:spPr>
        <p:txBody>
          <a:bodyPr wrap="none" rtlCol="0">
            <a:spAutoFit/>
          </a:bodyPr>
          <a:lstStyle/>
          <a:p>
            <a:r>
              <a:rPr lang="en-US" dirty="0"/>
              <a:t>A</a:t>
            </a:r>
          </a:p>
        </p:txBody>
      </p:sp>
      <p:sp>
        <p:nvSpPr>
          <p:cNvPr id="467" name="TextBox 466">
            <a:extLst>
              <a:ext uri="{FF2B5EF4-FFF2-40B4-BE49-F238E27FC236}">
                <a16:creationId xmlns:a16="http://schemas.microsoft.com/office/drawing/2014/main" id="{FFB75A34-DDE1-204C-A0C3-1257B7647803}"/>
              </a:ext>
            </a:extLst>
          </p:cNvPr>
          <p:cNvSpPr txBox="1"/>
          <p:nvPr/>
        </p:nvSpPr>
        <p:spPr>
          <a:xfrm>
            <a:off x="4424029" y="4324034"/>
            <a:ext cx="317716" cy="369332"/>
          </a:xfrm>
          <a:prstGeom prst="rect">
            <a:avLst/>
          </a:prstGeom>
          <a:noFill/>
        </p:spPr>
        <p:txBody>
          <a:bodyPr wrap="none" rtlCol="0">
            <a:spAutoFit/>
          </a:bodyPr>
          <a:lstStyle/>
          <a:p>
            <a:r>
              <a:rPr lang="en-US" dirty="0"/>
              <a:t>B</a:t>
            </a:r>
          </a:p>
        </p:txBody>
      </p:sp>
      <p:grpSp>
        <p:nvGrpSpPr>
          <p:cNvPr id="22" name="Group 21">
            <a:extLst>
              <a:ext uri="{FF2B5EF4-FFF2-40B4-BE49-F238E27FC236}">
                <a16:creationId xmlns:a16="http://schemas.microsoft.com/office/drawing/2014/main" id="{59BF73A2-7E5F-7444-B20E-5A513E4492C6}"/>
              </a:ext>
            </a:extLst>
          </p:cNvPr>
          <p:cNvGrpSpPr/>
          <p:nvPr/>
        </p:nvGrpSpPr>
        <p:grpSpPr>
          <a:xfrm>
            <a:off x="7290279" y="1504106"/>
            <a:ext cx="808853" cy="2766999"/>
            <a:chOff x="7451643" y="1504107"/>
            <a:chExt cx="808853" cy="2509732"/>
          </a:xfrm>
        </p:grpSpPr>
        <p:cxnSp>
          <p:nvCxnSpPr>
            <p:cNvPr id="449" name="Straight Connector 448">
              <a:extLst>
                <a:ext uri="{FF2B5EF4-FFF2-40B4-BE49-F238E27FC236}">
                  <a16:creationId xmlns:a16="http://schemas.microsoft.com/office/drawing/2014/main" id="{DCECFACA-07A5-BF4A-B275-4118DC2813A8}"/>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0" name="Straight Connector 449">
              <a:extLst>
                <a:ext uri="{FF2B5EF4-FFF2-40B4-BE49-F238E27FC236}">
                  <a16:creationId xmlns:a16="http://schemas.microsoft.com/office/drawing/2014/main" id="{9FC65DC2-420A-7A40-AFC4-26B0943BB572}"/>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1" name="Straight Connector 450">
              <a:extLst>
                <a:ext uri="{FF2B5EF4-FFF2-40B4-BE49-F238E27FC236}">
                  <a16:creationId xmlns:a16="http://schemas.microsoft.com/office/drawing/2014/main" id="{7BDA733B-433D-7442-BD06-53CAB218FA75}"/>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2" name="Straight Connector 451">
              <a:extLst>
                <a:ext uri="{FF2B5EF4-FFF2-40B4-BE49-F238E27FC236}">
                  <a16:creationId xmlns:a16="http://schemas.microsoft.com/office/drawing/2014/main" id="{8758624D-8B29-D341-8C07-64AE75E7DB23}"/>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3" name="Straight Connector 452">
              <a:extLst>
                <a:ext uri="{FF2B5EF4-FFF2-40B4-BE49-F238E27FC236}">
                  <a16:creationId xmlns:a16="http://schemas.microsoft.com/office/drawing/2014/main" id="{2D186A8B-E43E-AB4D-B8F4-8DA9E8ED2179}"/>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21" name="Group 20">
            <a:extLst>
              <a:ext uri="{FF2B5EF4-FFF2-40B4-BE49-F238E27FC236}">
                <a16:creationId xmlns:a16="http://schemas.microsoft.com/office/drawing/2014/main" id="{4B786349-9BB7-8A41-9D91-35E9FCFD59B3}"/>
              </a:ext>
            </a:extLst>
          </p:cNvPr>
          <p:cNvGrpSpPr/>
          <p:nvPr/>
        </p:nvGrpSpPr>
        <p:grpSpPr>
          <a:xfrm>
            <a:off x="7290279" y="4079326"/>
            <a:ext cx="808853" cy="2509732"/>
            <a:chOff x="7463112" y="1526872"/>
            <a:chExt cx="808853" cy="4804920"/>
          </a:xfrm>
        </p:grpSpPr>
        <p:cxnSp>
          <p:nvCxnSpPr>
            <p:cNvPr id="108" name="Straight Connector 107">
              <a:extLst>
                <a:ext uri="{FF2B5EF4-FFF2-40B4-BE49-F238E27FC236}">
                  <a16:creationId xmlns:a16="http://schemas.microsoft.com/office/drawing/2014/main" id="{33527499-DCC1-2A4C-BEBF-B28EF6D10CF3}"/>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09" name="Straight Connector 108">
              <a:extLst>
                <a:ext uri="{FF2B5EF4-FFF2-40B4-BE49-F238E27FC236}">
                  <a16:creationId xmlns:a16="http://schemas.microsoft.com/office/drawing/2014/main" id="{9AF68693-810E-0442-B259-BE7FB04B4A3F}"/>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1" name="Straight Connector 110">
              <a:extLst>
                <a:ext uri="{FF2B5EF4-FFF2-40B4-BE49-F238E27FC236}">
                  <a16:creationId xmlns:a16="http://schemas.microsoft.com/office/drawing/2014/main" id="{4ECF6256-69AD-A644-927E-D343176398E1}"/>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2" name="Straight Connector 111">
              <a:extLst>
                <a:ext uri="{FF2B5EF4-FFF2-40B4-BE49-F238E27FC236}">
                  <a16:creationId xmlns:a16="http://schemas.microsoft.com/office/drawing/2014/main" id="{0B6755AB-CF3C-EE4E-8DD1-784AC23135F9}"/>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447" name="Straight Connector 446">
              <a:extLst>
                <a:ext uri="{FF2B5EF4-FFF2-40B4-BE49-F238E27FC236}">
                  <a16:creationId xmlns:a16="http://schemas.microsoft.com/office/drawing/2014/main" id="{BC075D64-F76E-C84C-BFF3-3CB1D7387E4D}"/>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nvGrpSpPr>
          <p:cNvPr id="455" name="Group 454">
            <a:extLst>
              <a:ext uri="{FF2B5EF4-FFF2-40B4-BE49-F238E27FC236}">
                <a16:creationId xmlns:a16="http://schemas.microsoft.com/office/drawing/2014/main" id="{50F2FFBB-C858-F647-BBC5-E7CD4C7F8FA3}"/>
              </a:ext>
            </a:extLst>
          </p:cNvPr>
          <p:cNvGrpSpPr/>
          <p:nvPr/>
        </p:nvGrpSpPr>
        <p:grpSpPr>
          <a:xfrm flipV="1">
            <a:off x="7390055" y="3559299"/>
            <a:ext cx="808853" cy="3029759"/>
            <a:chOff x="7451643" y="1504107"/>
            <a:chExt cx="808853" cy="2509732"/>
          </a:xfrm>
        </p:grpSpPr>
        <p:cxnSp>
          <p:nvCxnSpPr>
            <p:cNvPr id="462" name="Straight Connector 461">
              <a:extLst>
                <a:ext uri="{FF2B5EF4-FFF2-40B4-BE49-F238E27FC236}">
                  <a16:creationId xmlns:a16="http://schemas.microsoft.com/office/drawing/2014/main" id="{92229569-7BDC-2F46-9BF6-1FBBD5CB37F8}"/>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3" name="Straight Connector 462">
              <a:extLst>
                <a:ext uri="{FF2B5EF4-FFF2-40B4-BE49-F238E27FC236}">
                  <a16:creationId xmlns:a16="http://schemas.microsoft.com/office/drawing/2014/main" id="{CC55DCCB-EFEA-2843-894D-79BE5F992E8D}"/>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4" name="Straight Connector 463">
              <a:extLst>
                <a:ext uri="{FF2B5EF4-FFF2-40B4-BE49-F238E27FC236}">
                  <a16:creationId xmlns:a16="http://schemas.microsoft.com/office/drawing/2014/main" id="{84E77EDE-AF11-1D46-AA95-F83370F16ADA}"/>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5" name="Straight Connector 464">
              <a:extLst>
                <a:ext uri="{FF2B5EF4-FFF2-40B4-BE49-F238E27FC236}">
                  <a16:creationId xmlns:a16="http://schemas.microsoft.com/office/drawing/2014/main" id="{37888E23-806C-5B47-BA1E-259FE282D333}"/>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6" name="Straight Connector 465">
              <a:extLst>
                <a:ext uri="{FF2B5EF4-FFF2-40B4-BE49-F238E27FC236}">
                  <a16:creationId xmlns:a16="http://schemas.microsoft.com/office/drawing/2014/main" id="{E43A2BE6-45A1-2745-97A0-D6152025346A}"/>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456" name="Group 455">
            <a:extLst>
              <a:ext uri="{FF2B5EF4-FFF2-40B4-BE49-F238E27FC236}">
                <a16:creationId xmlns:a16="http://schemas.microsoft.com/office/drawing/2014/main" id="{528479A6-A600-F445-8E98-507D285A7564}"/>
              </a:ext>
            </a:extLst>
          </p:cNvPr>
          <p:cNvGrpSpPr/>
          <p:nvPr/>
        </p:nvGrpSpPr>
        <p:grpSpPr>
          <a:xfrm flipV="1">
            <a:off x="7390055" y="1504106"/>
            <a:ext cx="808853" cy="2267051"/>
            <a:chOff x="7463112" y="1526872"/>
            <a:chExt cx="808853" cy="4804920"/>
          </a:xfrm>
        </p:grpSpPr>
        <p:cxnSp>
          <p:nvCxnSpPr>
            <p:cNvPr id="457" name="Straight Connector 456">
              <a:extLst>
                <a:ext uri="{FF2B5EF4-FFF2-40B4-BE49-F238E27FC236}">
                  <a16:creationId xmlns:a16="http://schemas.microsoft.com/office/drawing/2014/main" id="{0671F501-6E17-2B42-A7C9-D14ABEE1258C}"/>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58" name="Straight Connector 457">
              <a:extLst>
                <a:ext uri="{FF2B5EF4-FFF2-40B4-BE49-F238E27FC236}">
                  <a16:creationId xmlns:a16="http://schemas.microsoft.com/office/drawing/2014/main" id="{83E59629-B2E4-1B42-9CFF-2C1BC77371C2}"/>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59" name="Straight Connector 458">
              <a:extLst>
                <a:ext uri="{FF2B5EF4-FFF2-40B4-BE49-F238E27FC236}">
                  <a16:creationId xmlns:a16="http://schemas.microsoft.com/office/drawing/2014/main" id="{4EB65C64-4AAF-3645-B4E3-2A852CC65BC8}"/>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60" name="Straight Connector 459">
              <a:extLst>
                <a:ext uri="{FF2B5EF4-FFF2-40B4-BE49-F238E27FC236}">
                  <a16:creationId xmlns:a16="http://schemas.microsoft.com/office/drawing/2014/main" id="{1FF9AB9E-FD89-D349-AEA2-DA1F7140C4D2}"/>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61" name="Straight Connector 460">
              <a:extLst>
                <a:ext uri="{FF2B5EF4-FFF2-40B4-BE49-F238E27FC236}">
                  <a16:creationId xmlns:a16="http://schemas.microsoft.com/office/drawing/2014/main" id="{C8DDD14C-8BF5-8A40-9AFD-BB5DB0F689A8}"/>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nvGrpSpPr>
          <p:cNvPr id="47" name="Group 46">
            <a:extLst>
              <a:ext uri="{FF2B5EF4-FFF2-40B4-BE49-F238E27FC236}">
                <a16:creationId xmlns:a16="http://schemas.microsoft.com/office/drawing/2014/main" id="{B71BBC2D-DC0B-3A40-BF2A-C7DCD7227C30}"/>
              </a:ext>
            </a:extLst>
          </p:cNvPr>
          <p:cNvGrpSpPr/>
          <p:nvPr/>
        </p:nvGrpSpPr>
        <p:grpSpPr>
          <a:xfrm>
            <a:off x="7119310" y="2362361"/>
            <a:ext cx="1079598" cy="917048"/>
            <a:chOff x="7280674" y="2045837"/>
            <a:chExt cx="1079598" cy="917048"/>
          </a:xfrm>
        </p:grpSpPr>
        <p:cxnSp>
          <p:nvCxnSpPr>
            <p:cNvPr id="344" name="Straight Connector 343">
              <a:extLst>
                <a:ext uri="{FF2B5EF4-FFF2-40B4-BE49-F238E27FC236}">
                  <a16:creationId xmlns:a16="http://schemas.microsoft.com/office/drawing/2014/main" id="{307B1271-4E82-324D-AB9D-C9FE4FE68C06}"/>
                </a:ext>
              </a:extLst>
            </p:cNvPr>
            <p:cNvCxnSpPr>
              <a:cxnSpLocks/>
            </p:cNvCxnSpPr>
            <p:nvPr/>
          </p:nvCxnSpPr>
          <p:spPr>
            <a:xfrm>
              <a:off x="7280674" y="2147731"/>
              <a:ext cx="979822"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345" name="Straight Connector 344">
              <a:extLst>
                <a:ext uri="{FF2B5EF4-FFF2-40B4-BE49-F238E27FC236}">
                  <a16:creationId xmlns:a16="http://schemas.microsoft.com/office/drawing/2014/main" id="{24ECB24E-86A6-DC4F-9050-8816B2E4C34D}"/>
                </a:ext>
              </a:extLst>
            </p:cNvPr>
            <p:cNvCxnSpPr>
              <a:cxnSpLocks/>
            </p:cNvCxnSpPr>
            <p:nvPr/>
          </p:nvCxnSpPr>
          <p:spPr>
            <a:xfrm>
              <a:off x="7280674" y="2351519"/>
              <a:ext cx="77760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346" name="Straight Connector 345">
              <a:extLst>
                <a:ext uri="{FF2B5EF4-FFF2-40B4-BE49-F238E27FC236}">
                  <a16:creationId xmlns:a16="http://schemas.microsoft.com/office/drawing/2014/main" id="{36B2524B-A970-BE48-BA26-8EF23A989EAC}"/>
                </a:ext>
              </a:extLst>
            </p:cNvPr>
            <p:cNvCxnSpPr>
              <a:cxnSpLocks/>
            </p:cNvCxnSpPr>
            <p:nvPr/>
          </p:nvCxnSpPr>
          <p:spPr>
            <a:xfrm>
              <a:off x="7280674" y="2555307"/>
              <a:ext cx="575395"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347" name="Straight Connector 346">
              <a:extLst>
                <a:ext uri="{FF2B5EF4-FFF2-40B4-BE49-F238E27FC236}">
                  <a16:creationId xmlns:a16="http://schemas.microsoft.com/office/drawing/2014/main" id="{3EC0A4E1-6C97-BF45-B6D9-CAAD407A97DD}"/>
                </a:ext>
              </a:extLst>
            </p:cNvPr>
            <p:cNvCxnSpPr>
              <a:cxnSpLocks/>
            </p:cNvCxnSpPr>
            <p:nvPr/>
          </p:nvCxnSpPr>
          <p:spPr>
            <a:xfrm>
              <a:off x="7280674" y="2860989"/>
              <a:ext cx="270745"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68" name="Straight Connector 467">
              <a:extLst>
                <a:ext uri="{FF2B5EF4-FFF2-40B4-BE49-F238E27FC236}">
                  <a16:creationId xmlns:a16="http://schemas.microsoft.com/office/drawing/2014/main" id="{CF305FE1-9C36-DF44-9BAE-A3761479FA7D}"/>
                </a:ext>
              </a:extLst>
            </p:cNvPr>
            <p:cNvCxnSpPr>
              <a:cxnSpLocks/>
            </p:cNvCxnSpPr>
            <p:nvPr/>
          </p:nvCxnSpPr>
          <p:spPr>
            <a:xfrm flipV="1">
              <a:off x="7280674" y="2758973"/>
              <a:ext cx="373182" cy="122"/>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69" name="Straight Connector 468">
              <a:extLst>
                <a:ext uri="{FF2B5EF4-FFF2-40B4-BE49-F238E27FC236}">
                  <a16:creationId xmlns:a16="http://schemas.microsoft.com/office/drawing/2014/main" id="{27A5BD4E-0815-2148-B0D8-284C2045CBDC}"/>
                </a:ext>
              </a:extLst>
            </p:cNvPr>
            <p:cNvCxnSpPr>
              <a:cxnSpLocks/>
            </p:cNvCxnSpPr>
            <p:nvPr/>
          </p:nvCxnSpPr>
          <p:spPr>
            <a:xfrm>
              <a:off x="7280674" y="2453413"/>
              <a:ext cx="675171"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70" name="Straight Connector 469">
              <a:extLst>
                <a:ext uri="{FF2B5EF4-FFF2-40B4-BE49-F238E27FC236}">
                  <a16:creationId xmlns:a16="http://schemas.microsoft.com/office/drawing/2014/main" id="{F91B897A-27C5-7F4F-8762-FAB57FD6F758}"/>
                </a:ext>
              </a:extLst>
            </p:cNvPr>
            <p:cNvCxnSpPr>
              <a:cxnSpLocks/>
            </p:cNvCxnSpPr>
            <p:nvPr/>
          </p:nvCxnSpPr>
          <p:spPr>
            <a:xfrm>
              <a:off x="7280674" y="2657201"/>
              <a:ext cx="47295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71" name="Straight Connector 470">
              <a:extLst>
                <a:ext uri="{FF2B5EF4-FFF2-40B4-BE49-F238E27FC236}">
                  <a16:creationId xmlns:a16="http://schemas.microsoft.com/office/drawing/2014/main" id="{946D84FF-3F9D-244F-938E-E3E7527C2F07}"/>
                </a:ext>
              </a:extLst>
            </p:cNvPr>
            <p:cNvCxnSpPr>
              <a:cxnSpLocks/>
            </p:cNvCxnSpPr>
            <p:nvPr/>
          </p:nvCxnSpPr>
          <p:spPr>
            <a:xfrm>
              <a:off x="7280674" y="2962885"/>
              <a:ext cx="17096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72" name="Straight Connector 471">
              <a:extLst>
                <a:ext uri="{FF2B5EF4-FFF2-40B4-BE49-F238E27FC236}">
                  <a16:creationId xmlns:a16="http://schemas.microsoft.com/office/drawing/2014/main" id="{9AC11629-6B3E-3548-9F9A-D5BD6CDFB0D3}"/>
                </a:ext>
              </a:extLst>
            </p:cNvPr>
            <p:cNvCxnSpPr>
              <a:cxnSpLocks/>
            </p:cNvCxnSpPr>
            <p:nvPr/>
          </p:nvCxnSpPr>
          <p:spPr>
            <a:xfrm>
              <a:off x="7280674" y="2249625"/>
              <a:ext cx="877384"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73" name="Straight Connector 472">
              <a:extLst>
                <a:ext uri="{FF2B5EF4-FFF2-40B4-BE49-F238E27FC236}">
                  <a16:creationId xmlns:a16="http://schemas.microsoft.com/office/drawing/2014/main" id="{B94EDE5F-34D6-5948-BA38-A192E3095DE2}"/>
                </a:ext>
              </a:extLst>
            </p:cNvPr>
            <p:cNvCxnSpPr>
              <a:cxnSpLocks/>
            </p:cNvCxnSpPr>
            <p:nvPr/>
          </p:nvCxnSpPr>
          <p:spPr>
            <a:xfrm>
              <a:off x="7280674" y="2045837"/>
              <a:ext cx="1079598" cy="2135"/>
            </a:xfrm>
            <a:prstGeom prst="line">
              <a:avLst/>
            </a:prstGeom>
            <a:ln w="28575"/>
          </p:spPr>
          <p:style>
            <a:lnRef idx="2">
              <a:schemeClr val="accent6"/>
            </a:lnRef>
            <a:fillRef idx="0">
              <a:schemeClr val="accent6"/>
            </a:fillRef>
            <a:effectRef idx="1">
              <a:schemeClr val="accent6"/>
            </a:effectRef>
            <a:fontRef idx="minor">
              <a:schemeClr val="tx1"/>
            </a:fontRef>
          </p:style>
        </p:cxnSp>
      </p:grpSp>
      <p:sp>
        <p:nvSpPr>
          <p:cNvPr id="474" name="TextBox 473">
            <a:extLst>
              <a:ext uri="{FF2B5EF4-FFF2-40B4-BE49-F238E27FC236}">
                <a16:creationId xmlns:a16="http://schemas.microsoft.com/office/drawing/2014/main" id="{F687463B-6431-5C4F-A1F6-99C3EB5E6436}"/>
              </a:ext>
            </a:extLst>
          </p:cNvPr>
          <p:cNvSpPr txBox="1"/>
          <p:nvPr/>
        </p:nvSpPr>
        <p:spPr>
          <a:xfrm>
            <a:off x="8850372" y="4790213"/>
            <a:ext cx="3093208" cy="1938992"/>
          </a:xfrm>
          <a:prstGeom prst="rect">
            <a:avLst/>
          </a:prstGeom>
          <a:noFill/>
        </p:spPr>
        <p:txBody>
          <a:bodyPr wrap="square" rtlCol="0">
            <a:spAutoFit/>
          </a:bodyPr>
          <a:lstStyle/>
          <a:p>
            <a:r>
              <a:rPr lang="en-US" sz="2400" dirty="0"/>
              <a:t>There are similar 1 bit CBs for feeding 1 bit inputs from 10 horizontal and vertical 1 bit tracks</a:t>
            </a:r>
          </a:p>
        </p:txBody>
      </p:sp>
      <p:grpSp>
        <p:nvGrpSpPr>
          <p:cNvPr id="475" name="Group 474">
            <a:extLst>
              <a:ext uri="{FF2B5EF4-FFF2-40B4-BE49-F238E27FC236}">
                <a16:creationId xmlns:a16="http://schemas.microsoft.com/office/drawing/2014/main" id="{F7AFD2EF-EC8F-8F46-9CB9-D28C767A9120}"/>
              </a:ext>
            </a:extLst>
          </p:cNvPr>
          <p:cNvGrpSpPr/>
          <p:nvPr/>
        </p:nvGrpSpPr>
        <p:grpSpPr>
          <a:xfrm rot="16200000" flipH="1">
            <a:off x="5634340" y="3272519"/>
            <a:ext cx="1079598" cy="4827686"/>
            <a:chOff x="7280674" y="1504106"/>
            <a:chExt cx="1079598" cy="4827686"/>
          </a:xfrm>
        </p:grpSpPr>
        <p:grpSp>
          <p:nvGrpSpPr>
            <p:cNvPr id="476" name="Group 475">
              <a:extLst>
                <a:ext uri="{FF2B5EF4-FFF2-40B4-BE49-F238E27FC236}">
                  <a16:creationId xmlns:a16="http://schemas.microsoft.com/office/drawing/2014/main" id="{5C196D6F-1E9F-1543-8A8A-E281FE5CC020}"/>
                </a:ext>
              </a:extLst>
            </p:cNvPr>
            <p:cNvGrpSpPr/>
            <p:nvPr/>
          </p:nvGrpSpPr>
          <p:grpSpPr>
            <a:xfrm>
              <a:off x="7451643" y="1504107"/>
              <a:ext cx="808853" cy="4827685"/>
              <a:chOff x="7451643" y="1504107"/>
              <a:chExt cx="808853" cy="4827685"/>
            </a:xfrm>
          </p:grpSpPr>
          <p:grpSp>
            <p:nvGrpSpPr>
              <p:cNvPr id="499" name="Group 498">
                <a:extLst>
                  <a:ext uri="{FF2B5EF4-FFF2-40B4-BE49-F238E27FC236}">
                    <a16:creationId xmlns:a16="http://schemas.microsoft.com/office/drawing/2014/main" id="{83300633-CC48-6949-AED3-500C1C94970C}"/>
                  </a:ext>
                </a:extLst>
              </p:cNvPr>
              <p:cNvGrpSpPr/>
              <p:nvPr/>
            </p:nvGrpSpPr>
            <p:grpSpPr>
              <a:xfrm>
                <a:off x="7451643" y="1504107"/>
                <a:ext cx="808853" cy="2509732"/>
                <a:chOff x="7451643" y="1504107"/>
                <a:chExt cx="808853" cy="2509732"/>
              </a:xfrm>
            </p:grpSpPr>
            <p:cxnSp>
              <p:nvCxnSpPr>
                <p:cNvPr id="506" name="Straight Connector 505">
                  <a:extLst>
                    <a:ext uri="{FF2B5EF4-FFF2-40B4-BE49-F238E27FC236}">
                      <a16:creationId xmlns:a16="http://schemas.microsoft.com/office/drawing/2014/main" id="{B77E5D49-0C78-764C-A0AD-45AF77AF2758}"/>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507" name="Straight Connector 506">
                  <a:extLst>
                    <a:ext uri="{FF2B5EF4-FFF2-40B4-BE49-F238E27FC236}">
                      <a16:creationId xmlns:a16="http://schemas.microsoft.com/office/drawing/2014/main" id="{C6253440-DCCE-1C42-A370-6604CC017B3D}"/>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508" name="Straight Connector 507">
                  <a:extLst>
                    <a:ext uri="{FF2B5EF4-FFF2-40B4-BE49-F238E27FC236}">
                      <a16:creationId xmlns:a16="http://schemas.microsoft.com/office/drawing/2014/main" id="{6FBB0FF9-1377-8B48-A137-4579F7F75348}"/>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509" name="Straight Connector 508">
                  <a:extLst>
                    <a:ext uri="{FF2B5EF4-FFF2-40B4-BE49-F238E27FC236}">
                      <a16:creationId xmlns:a16="http://schemas.microsoft.com/office/drawing/2014/main" id="{7738CE73-142F-D744-B346-ADDD47174308}"/>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510" name="Straight Connector 509">
                  <a:extLst>
                    <a:ext uri="{FF2B5EF4-FFF2-40B4-BE49-F238E27FC236}">
                      <a16:creationId xmlns:a16="http://schemas.microsoft.com/office/drawing/2014/main" id="{2D61486C-BE61-2F4A-9683-D5DA37E77AE6}"/>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500" name="Group 499">
                <a:extLst>
                  <a:ext uri="{FF2B5EF4-FFF2-40B4-BE49-F238E27FC236}">
                    <a16:creationId xmlns:a16="http://schemas.microsoft.com/office/drawing/2014/main" id="{ACCC8A81-C532-194C-88E8-BB1270E8F282}"/>
                  </a:ext>
                </a:extLst>
              </p:cNvPr>
              <p:cNvGrpSpPr/>
              <p:nvPr/>
            </p:nvGrpSpPr>
            <p:grpSpPr>
              <a:xfrm>
                <a:off x="7451643" y="3822060"/>
                <a:ext cx="808853" cy="2509732"/>
                <a:chOff x="7463112" y="1526872"/>
                <a:chExt cx="808853" cy="4804920"/>
              </a:xfrm>
            </p:grpSpPr>
            <p:cxnSp>
              <p:nvCxnSpPr>
                <p:cNvPr id="501" name="Straight Connector 500">
                  <a:extLst>
                    <a:ext uri="{FF2B5EF4-FFF2-40B4-BE49-F238E27FC236}">
                      <a16:creationId xmlns:a16="http://schemas.microsoft.com/office/drawing/2014/main" id="{D0131710-F0C4-C143-8675-201672BE194E}"/>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502" name="Straight Connector 501">
                  <a:extLst>
                    <a:ext uri="{FF2B5EF4-FFF2-40B4-BE49-F238E27FC236}">
                      <a16:creationId xmlns:a16="http://schemas.microsoft.com/office/drawing/2014/main" id="{D9760E9B-AD31-494F-9BED-AE05A5F7085E}"/>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503" name="Straight Connector 502">
                  <a:extLst>
                    <a:ext uri="{FF2B5EF4-FFF2-40B4-BE49-F238E27FC236}">
                      <a16:creationId xmlns:a16="http://schemas.microsoft.com/office/drawing/2014/main" id="{B046A9AF-DED1-F34C-86CF-12E99FE0ACD0}"/>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504" name="Straight Connector 503">
                  <a:extLst>
                    <a:ext uri="{FF2B5EF4-FFF2-40B4-BE49-F238E27FC236}">
                      <a16:creationId xmlns:a16="http://schemas.microsoft.com/office/drawing/2014/main" id="{B452046F-1044-A340-A9A7-6AB4412E41BB}"/>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505" name="Straight Connector 504">
                  <a:extLst>
                    <a:ext uri="{FF2B5EF4-FFF2-40B4-BE49-F238E27FC236}">
                      <a16:creationId xmlns:a16="http://schemas.microsoft.com/office/drawing/2014/main" id="{5BBBA6E3-3FE9-034C-B135-D380C24B1DC6}"/>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grpSp>
          <p:nvGrpSpPr>
            <p:cNvPr id="477" name="Group 476">
              <a:extLst>
                <a:ext uri="{FF2B5EF4-FFF2-40B4-BE49-F238E27FC236}">
                  <a16:creationId xmlns:a16="http://schemas.microsoft.com/office/drawing/2014/main" id="{38497F45-6E16-1244-8161-2C13A7776281}"/>
                </a:ext>
              </a:extLst>
            </p:cNvPr>
            <p:cNvGrpSpPr/>
            <p:nvPr/>
          </p:nvGrpSpPr>
          <p:grpSpPr>
            <a:xfrm flipV="1">
              <a:off x="7551419" y="3559300"/>
              <a:ext cx="808853" cy="2772491"/>
              <a:chOff x="7451643" y="1504107"/>
              <a:chExt cx="808853" cy="2509732"/>
            </a:xfrm>
          </p:grpSpPr>
          <p:cxnSp>
            <p:nvCxnSpPr>
              <p:cNvPr id="494" name="Straight Connector 493">
                <a:extLst>
                  <a:ext uri="{FF2B5EF4-FFF2-40B4-BE49-F238E27FC236}">
                    <a16:creationId xmlns:a16="http://schemas.microsoft.com/office/drawing/2014/main" id="{9DE4EFA8-7C9D-2145-A3D1-E11E6DEF0F40}"/>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95" name="Straight Connector 494">
                <a:extLst>
                  <a:ext uri="{FF2B5EF4-FFF2-40B4-BE49-F238E27FC236}">
                    <a16:creationId xmlns:a16="http://schemas.microsoft.com/office/drawing/2014/main" id="{80CC9879-99D6-5749-BE06-C72AC5CF25C9}"/>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96" name="Straight Connector 495">
                <a:extLst>
                  <a:ext uri="{FF2B5EF4-FFF2-40B4-BE49-F238E27FC236}">
                    <a16:creationId xmlns:a16="http://schemas.microsoft.com/office/drawing/2014/main" id="{1EDF94A7-3652-3F43-B7FF-49F8D2A1E2C3}"/>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97" name="Straight Connector 496">
                <a:extLst>
                  <a:ext uri="{FF2B5EF4-FFF2-40B4-BE49-F238E27FC236}">
                    <a16:creationId xmlns:a16="http://schemas.microsoft.com/office/drawing/2014/main" id="{06BEAE19-7D3A-2F48-B13B-99D77AF31598}"/>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98" name="Straight Connector 497">
                <a:extLst>
                  <a:ext uri="{FF2B5EF4-FFF2-40B4-BE49-F238E27FC236}">
                    <a16:creationId xmlns:a16="http://schemas.microsoft.com/office/drawing/2014/main" id="{DFC77677-152A-A843-9EE7-F0E147342784}"/>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478" name="Group 477">
              <a:extLst>
                <a:ext uri="{FF2B5EF4-FFF2-40B4-BE49-F238E27FC236}">
                  <a16:creationId xmlns:a16="http://schemas.microsoft.com/office/drawing/2014/main" id="{1E8126AA-1897-F840-9B40-50D3C249B1F9}"/>
                </a:ext>
              </a:extLst>
            </p:cNvPr>
            <p:cNvGrpSpPr/>
            <p:nvPr/>
          </p:nvGrpSpPr>
          <p:grpSpPr>
            <a:xfrm flipV="1">
              <a:off x="7551419" y="1504106"/>
              <a:ext cx="808853" cy="2267051"/>
              <a:chOff x="7463112" y="1526872"/>
              <a:chExt cx="808853" cy="4804920"/>
            </a:xfrm>
          </p:grpSpPr>
          <p:cxnSp>
            <p:nvCxnSpPr>
              <p:cNvPr id="489" name="Straight Connector 488">
                <a:extLst>
                  <a:ext uri="{FF2B5EF4-FFF2-40B4-BE49-F238E27FC236}">
                    <a16:creationId xmlns:a16="http://schemas.microsoft.com/office/drawing/2014/main" id="{C57BDE99-F2BC-FF4B-97CE-384A3C1DE0C4}"/>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90" name="Straight Connector 489">
                <a:extLst>
                  <a:ext uri="{FF2B5EF4-FFF2-40B4-BE49-F238E27FC236}">
                    <a16:creationId xmlns:a16="http://schemas.microsoft.com/office/drawing/2014/main" id="{EE9CE7E4-B809-9141-A3E8-78CCC8EB9182}"/>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91" name="Straight Connector 490">
                <a:extLst>
                  <a:ext uri="{FF2B5EF4-FFF2-40B4-BE49-F238E27FC236}">
                    <a16:creationId xmlns:a16="http://schemas.microsoft.com/office/drawing/2014/main" id="{6BEC2791-3D5A-094D-AD98-E46FAEDEE41F}"/>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92" name="Straight Connector 491">
                <a:extLst>
                  <a:ext uri="{FF2B5EF4-FFF2-40B4-BE49-F238E27FC236}">
                    <a16:creationId xmlns:a16="http://schemas.microsoft.com/office/drawing/2014/main" id="{1328240A-2D9E-2D49-A431-8A294EAFC325}"/>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93" name="Straight Connector 492">
                <a:extLst>
                  <a:ext uri="{FF2B5EF4-FFF2-40B4-BE49-F238E27FC236}">
                    <a16:creationId xmlns:a16="http://schemas.microsoft.com/office/drawing/2014/main" id="{40489B67-2750-BE4E-8FE8-0A79B3516D67}"/>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cxnSp>
          <p:nvCxnSpPr>
            <p:cNvPr id="479" name="Straight Connector 478">
              <a:extLst>
                <a:ext uri="{FF2B5EF4-FFF2-40B4-BE49-F238E27FC236}">
                  <a16:creationId xmlns:a16="http://schemas.microsoft.com/office/drawing/2014/main" id="{8291CB14-874F-FA47-BF5B-1A8B8DADDEEE}"/>
                </a:ext>
              </a:extLst>
            </p:cNvPr>
            <p:cNvCxnSpPr>
              <a:cxnSpLocks/>
            </p:cNvCxnSpPr>
            <p:nvPr/>
          </p:nvCxnSpPr>
          <p:spPr>
            <a:xfrm>
              <a:off x="7280674" y="2147731"/>
              <a:ext cx="979822"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0" name="Straight Connector 479">
              <a:extLst>
                <a:ext uri="{FF2B5EF4-FFF2-40B4-BE49-F238E27FC236}">
                  <a16:creationId xmlns:a16="http://schemas.microsoft.com/office/drawing/2014/main" id="{A4E934C3-62BC-824D-80A1-217D9CEB6C64}"/>
                </a:ext>
              </a:extLst>
            </p:cNvPr>
            <p:cNvCxnSpPr>
              <a:cxnSpLocks/>
            </p:cNvCxnSpPr>
            <p:nvPr/>
          </p:nvCxnSpPr>
          <p:spPr>
            <a:xfrm>
              <a:off x="7280674" y="2351519"/>
              <a:ext cx="77760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1" name="Straight Connector 480">
              <a:extLst>
                <a:ext uri="{FF2B5EF4-FFF2-40B4-BE49-F238E27FC236}">
                  <a16:creationId xmlns:a16="http://schemas.microsoft.com/office/drawing/2014/main" id="{A1ED7EC3-6401-F448-9318-26C24D141F53}"/>
                </a:ext>
              </a:extLst>
            </p:cNvPr>
            <p:cNvCxnSpPr>
              <a:cxnSpLocks/>
            </p:cNvCxnSpPr>
            <p:nvPr/>
          </p:nvCxnSpPr>
          <p:spPr>
            <a:xfrm>
              <a:off x="7280674" y="2555307"/>
              <a:ext cx="575395"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2" name="Straight Connector 481">
              <a:extLst>
                <a:ext uri="{FF2B5EF4-FFF2-40B4-BE49-F238E27FC236}">
                  <a16:creationId xmlns:a16="http://schemas.microsoft.com/office/drawing/2014/main" id="{BCAD376B-B628-BB47-A80F-870C167AAB17}"/>
                </a:ext>
              </a:extLst>
            </p:cNvPr>
            <p:cNvCxnSpPr>
              <a:cxnSpLocks/>
            </p:cNvCxnSpPr>
            <p:nvPr/>
          </p:nvCxnSpPr>
          <p:spPr>
            <a:xfrm>
              <a:off x="7280674" y="2860989"/>
              <a:ext cx="270745"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3" name="Straight Connector 482">
              <a:extLst>
                <a:ext uri="{FF2B5EF4-FFF2-40B4-BE49-F238E27FC236}">
                  <a16:creationId xmlns:a16="http://schemas.microsoft.com/office/drawing/2014/main" id="{24EA90B4-89E9-AA4D-8AA2-7DB4854B768C}"/>
                </a:ext>
              </a:extLst>
            </p:cNvPr>
            <p:cNvCxnSpPr>
              <a:cxnSpLocks/>
            </p:cNvCxnSpPr>
            <p:nvPr/>
          </p:nvCxnSpPr>
          <p:spPr>
            <a:xfrm flipV="1">
              <a:off x="7280674" y="2758973"/>
              <a:ext cx="373182" cy="122"/>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4" name="Straight Connector 483">
              <a:extLst>
                <a:ext uri="{FF2B5EF4-FFF2-40B4-BE49-F238E27FC236}">
                  <a16:creationId xmlns:a16="http://schemas.microsoft.com/office/drawing/2014/main" id="{49C64F2E-A2D8-4848-BE2C-31B64C5108E5}"/>
                </a:ext>
              </a:extLst>
            </p:cNvPr>
            <p:cNvCxnSpPr>
              <a:cxnSpLocks/>
            </p:cNvCxnSpPr>
            <p:nvPr/>
          </p:nvCxnSpPr>
          <p:spPr>
            <a:xfrm>
              <a:off x="7280674" y="2453413"/>
              <a:ext cx="675171"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5" name="Straight Connector 484">
              <a:extLst>
                <a:ext uri="{FF2B5EF4-FFF2-40B4-BE49-F238E27FC236}">
                  <a16:creationId xmlns:a16="http://schemas.microsoft.com/office/drawing/2014/main" id="{61A09322-1A11-7643-824C-61848114CA46}"/>
                </a:ext>
              </a:extLst>
            </p:cNvPr>
            <p:cNvCxnSpPr>
              <a:cxnSpLocks/>
            </p:cNvCxnSpPr>
            <p:nvPr/>
          </p:nvCxnSpPr>
          <p:spPr>
            <a:xfrm>
              <a:off x="7280674" y="2657201"/>
              <a:ext cx="47295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6" name="Straight Connector 485">
              <a:extLst>
                <a:ext uri="{FF2B5EF4-FFF2-40B4-BE49-F238E27FC236}">
                  <a16:creationId xmlns:a16="http://schemas.microsoft.com/office/drawing/2014/main" id="{6C868803-680B-2A46-891F-31C1C780CB0F}"/>
                </a:ext>
              </a:extLst>
            </p:cNvPr>
            <p:cNvCxnSpPr>
              <a:cxnSpLocks/>
            </p:cNvCxnSpPr>
            <p:nvPr/>
          </p:nvCxnSpPr>
          <p:spPr>
            <a:xfrm>
              <a:off x="7280674" y="2962885"/>
              <a:ext cx="17096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7" name="Straight Connector 486">
              <a:extLst>
                <a:ext uri="{FF2B5EF4-FFF2-40B4-BE49-F238E27FC236}">
                  <a16:creationId xmlns:a16="http://schemas.microsoft.com/office/drawing/2014/main" id="{B4A3C677-290F-E946-857E-4FCF93E8A3E8}"/>
                </a:ext>
              </a:extLst>
            </p:cNvPr>
            <p:cNvCxnSpPr>
              <a:cxnSpLocks/>
            </p:cNvCxnSpPr>
            <p:nvPr/>
          </p:nvCxnSpPr>
          <p:spPr>
            <a:xfrm>
              <a:off x="7280674" y="2249625"/>
              <a:ext cx="877384"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8" name="Straight Connector 487">
              <a:extLst>
                <a:ext uri="{FF2B5EF4-FFF2-40B4-BE49-F238E27FC236}">
                  <a16:creationId xmlns:a16="http://schemas.microsoft.com/office/drawing/2014/main" id="{C3504D40-EFA3-8147-BF8C-A4576169B3B6}"/>
                </a:ext>
              </a:extLst>
            </p:cNvPr>
            <p:cNvCxnSpPr>
              <a:cxnSpLocks/>
            </p:cNvCxnSpPr>
            <p:nvPr/>
          </p:nvCxnSpPr>
          <p:spPr>
            <a:xfrm>
              <a:off x="7280674" y="2045837"/>
              <a:ext cx="1079598" cy="2135"/>
            </a:xfrm>
            <a:prstGeom prst="line">
              <a:avLst/>
            </a:prstGeom>
            <a:ln w="28575"/>
          </p:spPr>
          <p:style>
            <a:lnRef idx="2">
              <a:schemeClr val="accent6"/>
            </a:lnRef>
            <a:fillRef idx="0">
              <a:schemeClr val="accent6"/>
            </a:fillRef>
            <a:effectRef idx="1">
              <a:schemeClr val="accent6"/>
            </a:effectRef>
            <a:fontRef idx="minor">
              <a:schemeClr val="tx1"/>
            </a:fontRef>
          </p:style>
        </p:cxnSp>
      </p:grpSp>
      <p:grpSp>
        <p:nvGrpSpPr>
          <p:cNvPr id="45" name="Group 44">
            <a:extLst>
              <a:ext uri="{FF2B5EF4-FFF2-40B4-BE49-F238E27FC236}">
                <a16:creationId xmlns:a16="http://schemas.microsoft.com/office/drawing/2014/main" id="{2478419F-8599-EA44-9920-76295A09C4EE}"/>
              </a:ext>
            </a:extLst>
          </p:cNvPr>
          <p:cNvGrpSpPr/>
          <p:nvPr/>
        </p:nvGrpSpPr>
        <p:grpSpPr>
          <a:xfrm rot="16200000" flipH="1">
            <a:off x="4557293" y="3886598"/>
            <a:ext cx="905376" cy="1611019"/>
            <a:chOff x="4561293" y="3758350"/>
            <a:chExt cx="905376" cy="1611019"/>
          </a:xfrm>
        </p:grpSpPr>
        <p:sp>
          <p:nvSpPr>
            <p:cNvPr id="511" name="Trapezoid 510">
              <a:extLst>
                <a:ext uri="{FF2B5EF4-FFF2-40B4-BE49-F238E27FC236}">
                  <a16:creationId xmlns:a16="http://schemas.microsoft.com/office/drawing/2014/main" id="{C4306EBA-9975-244C-BE39-327759EC7E69}"/>
                </a:ext>
              </a:extLst>
            </p:cNvPr>
            <p:cNvSpPr/>
            <p:nvPr/>
          </p:nvSpPr>
          <p:spPr>
            <a:xfrm rot="16200000">
              <a:off x="4689064" y="4086292"/>
              <a:ext cx="1105548" cy="449663"/>
            </a:xfrm>
            <a:prstGeom prst="trapezoid">
              <a:avLst>
                <a:gd name="adj" fmla="val 40728"/>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a:t>CB</a:t>
              </a:r>
              <a:endParaRPr lang="en-US" b="1" dirty="0"/>
            </a:p>
          </p:txBody>
        </p:sp>
        <p:cxnSp>
          <p:nvCxnSpPr>
            <p:cNvPr id="512" name="Straight Connector 511">
              <a:extLst>
                <a:ext uri="{FF2B5EF4-FFF2-40B4-BE49-F238E27FC236}">
                  <a16:creationId xmlns:a16="http://schemas.microsoft.com/office/drawing/2014/main" id="{8AAFCA7E-6F1F-E247-B88D-55AD4FD608C1}"/>
                </a:ext>
              </a:extLst>
            </p:cNvPr>
            <p:cNvCxnSpPr>
              <a:cxnSpLocks/>
              <a:endCxn id="511" idx="0"/>
            </p:cNvCxnSpPr>
            <p:nvPr/>
          </p:nvCxnSpPr>
          <p:spPr>
            <a:xfrm>
              <a:off x="4561293" y="4311122"/>
              <a:ext cx="455715" cy="2"/>
            </a:xfrm>
            <a:prstGeom prst="line">
              <a:avLst/>
            </a:prstGeom>
            <a:ln w="28575">
              <a:headEnd type="triangle" w="lg" len="lg"/>
              <a:tailEnd type="none" w="med" len="med"/>
            </a:ln>
          </p:spPr>
          <p:style>
            <a:lnRef idx="2">
              <a:schemeClr val="accent6"/>
            </a:lnRef>
            <a:fillRef idx="0">
              <a:schemeClr val="accent6"/>
            </a:fillRef>
            <a:effectRef idx="1">
              <a:schemeClr val="accent6"/>
            </a:effectRef>
            <a:fontRef idx="minor">
              <a:schemeClr val="tx1"/>
            </a:fontRef>
          </p:style>
        </p:cxnSp>
        <p:sp>
          <p:nvSpPr>
            <p:cNvPr id="513" name="Rectangle 512">
              <a:extLst>
                <a:ext uri="{FF2B5EF4-FFF2-40B4-BE49-F238E27FC236}">
                  <a16:creationId xmlns:a16="http://schemas.microsoft.com/office/drawing/2014/main" id="{BE7073A6-0979-0647-9447-8EEA32CECA06}"/>
                </a:ext>
              </a:extLst>
            </p:cNvPr>
            <p:cNvSpPr/>
            <p:nvPr/>
          </p:nvSpPr>
          <p:spPr>
            <a:xfrm>
              <a:off x="5133127" y="5149741"/>
              <a:ext cx="217424" cy="2196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514" name="Straight Arrow Connector 513">
              <a:extLst>
                <a:ext uri="{FF2B5EF4-FFF2-40B4-BE49-F238E27FC236}">
                  <a16:creationId xmlns:a16="http://schemas.microsoft.com/office/drawing/2014/main" id="{C1EFA80A-27D4-494E-9AC5-3C98644099BA}"/>
                </a:ext>
              </a:extLst>
            </p:cNvPr>
            <p:cNvCxnSpPr>
              <a:cxnSpLocks/>
              <a:stCxn id="513" idx="0"/>
              <a:endCxn id="511" idx="1"/>
            </p:cNvCxnSpPr>
            <p:nvPr/>
          </p:nvCxnSpPr>
          <p:spPr>
            <a:xfrm flipV="1">
              <a:off x="5241839" y="4772329"/>
              <a:ext cx="0" cy="3774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2" name="Rectangle 131">
            <a:extLst>
              <a:ext uri="{FF2B5EF4-FFF2-40B4-BE49-F238E27FC236}">
                <a16:creationId xmlns:a16="http://schemas.microsoft.com/office/drawing/2014/main" id="{EB356B0E-AE44-1A4B-BBD6-240107AB126A}"/>
              </a:ext>
            </a:extLst>
          </p:cNvPr>
          <p:cNvSpPr/>
          <p:nvPr/>
        </p:nvSpPr>
        <p:spPr>
          <a:xfrm>
            <a:off x="7139318" y="5164584"/>
            <a:ext cx="1198634" cy="1190250"/>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SB</a:t>
            </a:r>
          </a:p>
        </p:txBody>
      </p:sp>
    </p:spTree>
    <p:extLst>
      <p:ext uri="{BB962C8B-B14F-4D97-AF65-F5344CB8AC3E}">
        <p14:creationId xmlns:p14="http://schemas.microsoft.com/office/powerpoint/2010/main" val="30030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B4236-0456-1B42-995A-FAEC1444D8B6}"/>
              </a:ext>
            </a:extLst>
          </p:cNvPr>
          <p:cNvSpPr>
            <a:spLocks noGrp="1"/>
          </p:cNvSpPr>
          <p:nvPr>
            <p:ph type="title"/>
          </p:nvPr>
        </p:nvSpPr>
        <p:spPr>
          <a:xfrm>
            <a:off x="838200" y="365125"/>
            <a:ext cx="10515600" cy="1325563"/>
          </a:xfrm>
        </p:spPr>
        <p:txBody>
          <a:bodyPr/>
          <a:lstStyle/>
          <a:p>
            <a:r>
              <a:rPr lang="en-US" dirty="0"/>
              <a:t>Switch Box (SB)</a:t>
            </a:r>
          </a:p>
        </p:txBody>
      </p:sp>
      <p:grpSp>
        <p:nvGrpSpPr>
          <p:cNvPr id="22" name="Group 21">
            <a:extLst>
              <a:ext uri="{FF2B5EF4-FFF2-40B4-BE49-F238E27FC236}">
                <a16:creationId xmlns:a16="http://schemas.microsoft.com/office/drawing/2014/main" id="{59BF73A2-7E5F-7444-B20E-5A513E4492C6}"/>
              </a:ext>
            </a:extLst>
          </p:cNvPr>
          <p:cNvGrpSpPr/>
          <p:nvPr/>
        </p:nvGrpSpPr>
        <p:grpSpPr>
          <a:xfrm>
            <a:off x="6290316" y="714762"/>
            <a:ext cx="1525107" cy="339342"/>
            <a:chOff x="7451643" y="1504107"/>
            <a:chExt cx="808853" cy="2509732"/>
          </a:xfrm>
        </p:grpSpPr>
        <p:cxnSp>
          <p:nvCxnSpPr>
            <p:cNvPr id="449" name="Straight Connector 448">
              <a:extLst>
                <a:ext uri="{FF2B5EF4-FFF2-40B4-BE49-F238E27FC236}">
                  <a16:creationId xmlns:a16="http://schemas.microsoft.com/office/drawing/2014/main" id="{DCECFACA-07A5-BF4A-B275-4118DC2813A8}"/>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0" name="Straight Connector 449">
              <a:extLst>
                <a:ext uri="{FF2B5EF4-FFF2-40B4-BE49-F238E27FC236}">
                  <a16:creationId xmlns:a16="http://schemas.microsoft.com/office/drawing/2014/main" id="{9FC65DC2-420A-7A40-AFC4-26B0943BB572}"/>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1" name="Straight Connector 450">
              <a:extLst>
                <a:ext uri="{FF2B5EF4-FFF2-40B4-BE49-F238E27FC236}">
                  <a16:creationId xmlns:a16="http://schemas.microsoft.com/office/drawing/2014/main" id="{7BDA733B-433D-7442-BD06-53CAB218FA75}"/>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2" name="Straight Connector 451">
              <a:extLst>
                <a:ext uri="{FF2B5EF4-FFF2-40B4-BE49-F238E27FC236}">
                  <a16:creationId xmlns:a16="http://schemas.microsoft.com/office/drawing/2014/main" id="{8758624D-8B29-D341-8C07-64AE75E7DB23}"/>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3" name="Straight Connector 452">
              <a:extLst>
                <a:ext uri="{FF2B5EF4-FFF2-40B4-BE49-F238E27FC236}">
                  <a16:creationId xmlns:a16="http://schemas.microsoft.com/office/drawing/2014/main" id="{2D186A8B-E43E-AB4D-B8F4-8DA9E8ED2179}"/>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cxnSp>
        <p:nvCxnSpPr>
          <p:cNvPr id="108" name="Straight Connector 107">
            <a:extLst>
              <a:ext uri="{FF2B5EF4-FFF2-40B4-BE49-F238E27FC236}">
                <a16:creationId xmlns:a16="http://schemas.microsoft.com/office/drawing/2014/main" id="{33527499-DCC1-2A4C-BEBF-B28EF6D10CF3}"/>
              </a:ext>
            </a:extLst>
          </p:cNvPr>
          <p:cNvCxnSpPr/>
          <p:nvPr/>
        </p:nvCxnSpPr>
        <p:spPr>
          <a:xfrm rot="5400000">
            <a:off x="6240214" y="2203409"/>
            <a:ext cx="2387862"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09" name="Straight Connector 108">
            <a:extLst>
              <a:ext uri="{FF2B5EF4-FFF2-40B4-BE49-F238E27FC236}">
                <a16:creationId xmlns:a16="http://schemas.microsoft.com/office/drawing/2014/main" id="{9AF68693-810E-0442-B259-BE7FB04B4A3F}"/>
              </a:ext>
            </a:extLst>
          </p:cNvPr>
          <p:cNvCxnSpPr/>
          <p:nvPr/>
        </p:nvCxnSpPr>
        <p:spPr>
          <a:xfrm rot="5400000">
            <a:off x="5096385" y="2203409"/>
            <a:ext cx="2387862"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1" name="Straight Connector 110">
            <a:extLst>
              <a:ext uri="{FF2B5EF4-FFF2-40B4-BE49-F238E27FC236}">
                <a16:creationId xmlns:a16="http://schemas.microsoft.com/office/drawing/2014/main" id="{4ECF6256-69AD-A644-927E-D343176398E1}"/>
              </a:ext>
            </a:extLst>
          </p:cNvPr>
          <p:cNvCxnSpPr/>
          <p:nvPr/>
        </p:nvCxnSpPr>
        <p:spPr>
          <a:xfrm rot="5400000">
            <a:off x="5858938" y="2203409"/>
            <a:ext cx="2387862"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2" name="Straight Connector 111">
            <a:extLst>
              <a:ext uri="{FF2B5EF4-FFF2-40B4-BE49-F238E27FC236}">
                <a16:creationId xmlns:a16="http://schemas.microsoft.com/office/drawing/2014/main" id="{0B6755AB-CF3C-EE4E-8DD1-784AC23135F9}"/>
              </a:ext>
            </a:extLst>
          </p:cNvPr>
          <p:cNvCxnSpPr/>
          <p:nvPr/>
        </p:nvCxnSpPr>
        <p:spPr>
          <a:xfrm rot="5400000">
            <a:off x="5477661" y="2203409"/>
            <a:ext cx="2387862"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nvGrpSpPr>
          <p:cNvPr id="455" name="Group 454">
            <a:extLst>
              <a:ext uri="{FF2B5EF4-FFF2-40B4-BE49-F238E27FC236}">
                <a16:creationId xmlns:a16="http://schemas.microsoft.com/office/drawing/2014/main" id="{50F2FFBB-C858-F647-BBC5-E7CD4C7F8FA3}"/>
              </a:ext>
            </a:extLst>
          </p:cNvPr>
          <p:cNvGrpSpPr/>
          <p:nvPr/>
        </p:nvGrpSpPr>
        <p:grpSpPr>
          <a:xfrm flipV="1">
            <a:off x="6478446" y="1773573"/>
            <a:ext cx="1525107" cy="2294870"/>
            <a:chOff x="7451643" y="1504107"/>
            <a:chExt cx="808853" cy="2509732"/>
          </a:xfrm>
        </p:grpSpPr>
        <p:cxnSp>
          <p:nvCxnSpPr>
            <p:cNvPr id="462" name="Straight Connector 461">
              <a:extLst>
                <a:ext uri="{FF2B5EF4-FFF2-40B4-BE49-F238E27FC236}">
                  <a16:creationId xmlns:a16="http://schemas.microsoft.com/office/drawing/2014/main" id="{92229569-7BDC-2F46-9BF6-1FBBD5CB37F8}"/>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3" name="Straight Connector 462">
              <a:extLst>
                <a:ext uri="{FF2B5EF4-FFF2-40B4-BE49-F238E27FC236}">
                  <a16:creationId xmlns:a16="http://schemas.microsoft.com/office/drawing/2014/main" id="{CC55DCCB-EFEA-2843-894D-79BE5F992E8D}"/>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4" name="Straight Connector 463">
              <a:extLst>
                <a:ext uri="{FF2B5EF4-FFF2-40B4-BE49-F238E27FC236}">
                  <a16:creationId xmlns:a16="http://schemas.microsoft.com/office/drawing/2014/main" id="{84E77EDE-AF11-1D46-AA95-F83370F16ADA}"/>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5" name="Straight Connector 464">
              <a:extLst>
                <a:ext uri="{FF2B5EF4-FFF2-40B4-BE49-F238E27FC236}">
                  <a16:creationId xmlns:a16="http://schemas.microsoft.com/office/drawing/2014/main" id="{37888E23-806C-5B47-BA1E-259FE282D333}"/>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6" name="Straight Connector 465">
              <a:extLst>
                <a:ext uri="{FF2B5EF4-FFF2-40B4-BE49-F238E27FC236}">
                  <a16:creationId xmlns:a16="http://schemas.microsoft.com/office/drawing/2014/main" id="{E43A2BE6-45A1-2745-97A0-D6152025346A}"/>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456" name="Group 455">
            <a:extLst>
              <a:ext uri="{FF2B5EF4-FFF2-40B4-BE49-F238E27FC236}">
                <a16:creationId xmlns:a16="http://schemas.microsoft.com/office/drawing/2014/main" id="{528479A6-A600-F445-8E98-507D285A7564}"/>
              </a:ext>
            </a:extLst>
          </p:cNvPr>
          <p:cNvGrpSpPr/>
          <p:nvPr/>
        </p:nvGrpSpPr>
        <p:grpSpPr>
          <a:xfrm flipV="1">
            <a:off x="6478446" y="1009480"/>
            <a:ext cx="1525107" cy="826072"/>
            <a:chOff x="7463112" y="1526872"/>
            <a:chExt cx="808853" cy="4804920"/>
          </a:xfrm>
        </p:grpSpPr>
        <p:cxnSp>
          <p:nvCxnSpPr>
            <p:cNvPr id="457" name="Straight Connector 456">
              <a:extLst>
                <a:ext uri="{FF2B5EF4-FFF2-40B4-BE49-F238E27FC236}">
                  <a16:creationId xmlns:a16="http://schemas.microsoft.com/office/drawing/2014/main" id="{0671F501-6E17-2B42-A7C9-D14ABEE1258C}"/>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58" name="Straight Connector 457">
              <a:extLst>
                <a:ext uri="{FF2B5EF4-FFF2-40B4-BE49-F238E27FC236}">
                  <a16:creationId xmlns:a16="http://schemas.microsoft.com/office/drawing/2014/main" id="{83E59629-B2E4-1B42-9CFF-2C1BC77371C2}"/>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59" name="Straight Connector 458">
              <a:extLst>
                <a:ext uri="{FF2B5EF4-FFF2-40B4-BE49-F238E27FC236}">
                  <a16:creationId xmlns:a16="http://schemas.microsoft.com/office/drawing/2014/main" id="{4EB65C64-4AAF-3645-B4E3-2A852CC65BC8}"/>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60" name="Straight Connector 459">
              <a:extLst>
                <a:ext uri="{FF2B5EF4-FFF2-40B4-BE49-F238E27FC236}">
                  <a16:creationId xmlns:a16="http://schemas.microsoft.com/office/drawing/2014/main" id="{1FF9AB9E-FD89-D349-AEA2-DA1F7140C4D2}"/>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61" name="Straight Connector 460">
              <a:extLst>
                <a:ext uri="{FF2B5EF4-FFF2-40B4-BE49-F238E27FC236}">
                  <a16:creationId xmlns:a16="http://schemas.microsoft.com/office/drawing/2014/main" id="{C8DDD14C-8BF5-8A40-9AFD-BB5DB0F689A8}"/>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nvGrpSpPr>
          <p:cNvPr id="14" name="Group 13">
            <a:extLst>
              <a:ext uri="{FF2B5EF4-FFF2-40B4-BE49-F238E27FC236}">
                <a16:creationId xmlns:a16="http://schemas.microsoft.com/office/drawing/2014/main" id="{456C4A2A-2D49-D748-8157-D1E6A29CA50F}"/>
              </a:ext>
            </a:extLst>
          </p:cNvPr>
          <p:cNvGrpSpPr/>
          <p:nvPr/>
        </p:nvGrpSpPr>
        <p:grpSpPr>
          <a:xfrm flipH="1">
            <a:off x="6279080" y="3024661"/>
            <a:ext cx="1713237" cy="3353681"/>
            <a:chOff x="5578983" y="3176440"/>
            <a:chExt cx="1713237" cy="3353681"/>
          </a:xfrm>
        </p:grpSpPr>
        <p:grpSp>
          <p:nvGrpSpPr>
            <p:cNvPr id="13" name="Group 12">
              <a:extLst>
                <a:ext uri="{FF2B5EF4-FFF2-40B4-BE49-F238E27FC236}">
                  <a16:creationId xmlns:a16="http://schemas.microsoft.com/office/drawing/2014/main" id="{50980E7B-EB30-FE42-8BD6-2D6A2DC083EB}"/>
                </a:ext>
              </a:extLst>
            </p:cNvPr>
            <p:cNvGrpSpPr/>
            <p:nvPr/>
          </p:nvGrpSpPr>
          <p:grpSpPr>
            <a:xfrm>
              <a:off x="5578983" y="3847543"/>
              <a:ext cx="1525107" cy="2682578"/>
              <a:chOff x="5578983" y="3847543"/>
              <a:chExt cx="1525107" cy="2682578"/>
            </a:xfrm>
          </p:grpSpPr>
          <p:grpSp>
            <p:nvGrpSpPr>
              <p:cNvPr id="94" name="Group 93">
                <a:extLst>
                  <a:ext uri="{FF2B5EF4-FFF2-40B4-BE49-F238E27FC236}">
                    <a16:creationId xmlns:a16="http://schemas.microsoft.com/office/drawing/2014/main" id="{372E04C7-50B6-7646-ADC1-B201C76F680B}"/>
                  </a:ext>
                </a:extLst>
              </p:cNvPr>
              <p:cNvGrpSpPr/>
              <p:nvPr/>
            </p:nvGrpSpPr>
            <p:grpSpPr>
              <a:xfrm rot="10800000" flipH="1">
                <a:off x="5578983" y="6190779"/>
                <a:ext cx="1525107" cy="339342"/>
                <a:chOff x="7451643" y="1504107"/>
                <a:chExt cx="808853" cy="2509732"/>
              </a:xfrm>
            </p:grpSpPr>
            <p:cxnSp>
              <p:nvCxnSpPr>
                <p:cNvPr id="117" name="Straight Connector 116">
                  <a:extLst>
                    <a:ext uri="{FF2B5EF4-FFF2-40B4-BE49-F238E27FC236}">
                      <a16:creationId xmlns:a16="http://schemas.microsoft.com/office/drawing/2014/main" id="{4D73C6E3-45A4-D742-8665-D1947BC38F17}"/>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18" name="Straight Connector 117">
                  <a:extLst>
                    <a:ext uri="{FF2B5EF4-FFF2-40B4-BE49-F238E27FC236}">
                      <a16:creationId xmlns:a16="http://schemas.microsoft.com/office/drawing/2014/main" id="{812476AC-4EC0-F34B-8B92-0DC973809B19}"/>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19" name="Straight Connector 118">
                  <a:extLst>
                    <a:ext uri="{FF2B5EF4-FFF2-40B4-BE49-F238E27FC236}">
                      <a16:creationId xmlns:a16="http://schemas.microsoft.com/office/drawing/2014/main" id="{F6CCC734-45F6-9041-80F1-D140C9C823E2}"/>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20" name="Straight Connector 119">
                  <a:extLst>
                    <a:ext uri="{FF2B5EF4-FFF2-40B4-BE49-F238E27FC236}">
                      <a16:creationId xmlns:a16="http://schemas.microsoft.com/office/drawing/2014/main" id="{06237E67-7109-8146-AFD7-C075B06B801F}"/>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21" name="Straight Connector 120">
                  <a:extLst>
                    <a:ext uri="{FF2B5EF4-FFF2-40B4-BE49-F238E27FC236}">
                      <a16:creationId xmlns:a16="http://schemas.microsoft.com/office/drawing/2014/main" id="{82D362C4-11AC-7F4B-AD98-CA56704D4A2B}"/>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95" name="Group 94">
                <a:extLst>
                  <a:ext uri="{FF2B5EF4-FFF2-40B4-BE49-F238E27FC236}">
                    <a16:creationId xmlns:a16="http://schemas.microsoft.com/office/drawing/2014/main" id="{50E49F41-B7DE-3D4B-9FB8-71332987323B}"/>
                  </a:ext>
                </a:extLst>
              </p:cNvPr>
              <p:cNvGrpSpPr/>
              <p:nvPr/>
            </p:nvGrpSpPr>
            <p:grpSpPr>
              <a:xfrm rot="10800000" flipH="1">
                <a:off x="5578983" y="3847543"/>
                <a:ext cx="1525107" cy="2387862"/>
                <a:chOff x="7463112" y="1526872"/>
                <a:chExt cx="808853" cy="4804920"/>
              </a:xfrm>
            </p:grpSpPr>
            <p:cxnSp>
              <p:nvCxnSpPr>
                <p:cNvPr id="110" name="Straight Connector 109">
                  <a:extLst>
                    <a:ext uri="{FF2B5EF4-FFF2-40B4-BE49-F238E27FC236}">
                      <a16:creationId xmlns:a16="http://schemas.microsoft.com/office/drawing/2014/main" id="{AF9683E3-DF58-2B4D-9F11-3AA8C9ACDDEF}"/>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3" name="Straight Connector 112">
                  <a:extLst>
                    <a:ext uri="{FF2B5EF4-FFF2-40B4-BE49-F238E27FC236}">
                      <a16:creationId xmlns:a16="http://schemas.microsoft.com/office/drawing/2014/main" id="{704E7C2F-2AF7-4942-B0DC-106B77360B35}"/>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4" name="Straight Connector 113">
                  <a:extLst>
                    <a:ext uri="{FF2B5EF4-FFF2-40B4-BE49-F238E27FC236}">
                      <a16:creationId xmlns:a16="http://schemas.microsoft.com/office/drawing/2014/main" id="{9C525252-E147-7A48-92E2-8D010DFBE310}"/>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5" name="Straight Connector 114">
                  <a:extLst>
                    <a:ext uri="{FF2B5EF4-FFF2-40B4-BE49-F238E27FC236}">
                      <a16:creationId xmlns:a16="http://schemas.microsoft.com/office/drawing/2014/main" id="{2495375A-7435-1A47-812C-E83D8893D21E}"/>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6" name="Straight Connector 115">
                  <a:extLst>
                    <a:ext uri="{FF2B5EF4-FFF2-40B4-BE49-F238E27FC236}">
                      <a16:creationId xmlns:a16="http://schemas.microsoft.com/office/drawing/2014/main" id="{90EBC672-F6DA-E441-9DDD-CC4A8E5E25C2}"/>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grpSp>
          <p:nvGrpSpPr>
            <p:cNvPr id="12" name="Group 11">
              <a:extLst>
                <a:ext uri="{FF2B5EF4-FFF2-40B4-BE49-F238E27FC236}">
                  <a16:creationId xmlns:a16="http://schemas.microsoft.com/office/drawing/2014/main" id="{6FDEA6E1-6CCC-5745-9AEA-73B93C94B36D}"/>
                </a:ext>
              </a:extLst>
            </p:cNvPr>
            <p:cNvGrpSpPr/>
            <p:nvPr/>
          </p:nvGrpSpPr>
          <p:grpSpPr>
            <a:xfrm>
              <a:off x="5767113" y="3176440"/>
              <a:ext cx="1525107" cy="3058963"/>
              <a:chOff x="5767113" y="3176440"/>
              <a:chExt cx="1525107" cy="3058963"/>
            </a:xfrm>
          </p:grpSpPr>
          <p:grpSp>
            <p:nvGrpSpPr>
              <p:cNvPr id="96" name="Group 95">
                <a:extLst>
                  <a:ext uri="{FF2B5EF4-FFF2-40B4-BE49-F238E27FC236}">
                    <a16:creationId xmlns:a16="http://schemas.microsoft.com/office/drawing/2014/main" id="{653AFFA0-3716-C946-AAC0-2FDB7B12F2E9}"/>
                  </a:ext>
                </a:extLst>
              </p:cNvPr>
              <p:cNvGrpSpPr/>
              <p:nvPr/>
            </p:nvGrpSpPr>
            <p:grpSpPr>
              <a:xfrm rot="10800000" flipH="1" flipV="1">
                <a:off x="5767113" y="3176440"/>
                <a:ext cx="1525107" cy="2294870"/>
                <a:chOff x="7451643" y="1504107"/>
                <a:chExt cx="808853" cy="2509732"/>
              </a:xfrm>
            </p:grpSpPr>
            <p:cxnSp>
              <p:nvCxnSpPr>
                <p:cNvPr id="103" name="Straight Connector 102">
                  <a:extLst>
                    <a:ext uri="{FF2B5EF4-FFF2-40B4-BE49-F238E27FC236}">
                      <a16:creationId xmlns:a16="http://schemas.microsoft.com/office/drawing/2014/main" id="{A291C2A0-52DA-B14A-B05C-C896BAE9DF1F}"/>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4" name="Straight Connector 103">
                  <a:extLst>
                    <a:ext uri="{FF2B5EF4-FFF2-40B4-BE49-F238E27FC236}">
                      <a16:creationId xmlns:a16="http://schemas.microsoft.com/office/drawing/2014/main" id="{673724B7-ECAF-C040-A095-A101CC6952E7}"/>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5" name="Straight Connector 104">
                  <a:extLst>
                    <a:ext uri="{FF2B5EF4-FFF2-40B4-BE49-F238E27FC236}">
                      <a16:creationId xmlns:a16="http://schemas.microsoft.com/office/drawing/2014/main" id="{C8DCBC61-3DEA-C349-8775-48332A26D05E}"/>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6" name="Straight Connector 105">
                  <a:extLst>
                    <a:ext uri="{FF2B5EF4-FFF2-40B4-BE49-F238E27FC236}">
                      <a16:creationId xmlns:a16="http://schemas.microsoft.com/office/drawing/2014/main" id="{10320603-8A24-814F-86E8-FCAEAF699421}"/>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7" name="Straight Connector 106">
                  <a:extLst>
                    <a:ext uri="{FF2B5EF4-FFF2-40B4-BE49-F238E27FC236}">
                      <a16:creationId xmlns:a16="http://schemas.microsoft.com/office/drawing/2014/main" id="{82948DBF-886D-814B-B3F9-38FF2D1C8EBF}"/>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97" name="Group 96">
                <a:extLst>
                  <a:ext uri="{FF2B5EF4-FFF2-40B4-BE49-F238E27FC236}">
                    <a16:creationId xmlns:a16="http://schemas.microsoft.com/office/drawing/2014/main" id="{7DBCFFDB-3B5A-E948-9C19-CD4756684ED6}"/>
                  </a:ext>
                </a:extLst>
              </p:cNvPr>
              <p:cNvGrpSpPr/>
              <p:nvPr/>
            </p:nvGrpSpPr>
            <p:grpSpPr>
              <a:xfrm rot="10800000" flipH="1" flipV="1">
                <a:off x="5767113" y="5409331"/>
                <a:ext cx="1525107" cy="826072"/>
                <a:chOff x="7463112" y="1526872"/>
                <a:chExt cx="808853" cy="4804920"/>
              </a:xfrm>
            </p:grpSpPr>
            <p:cxnSp>
              <p:nvCxnSpPr>
                <p:cNvPr id="98" name="Straight Connector 97">
                  <a:extLst>
                    <a:ext uri="{FF2B5EF4-FFF2-40B4-BE49-F238E27FC236}">
                      <a16:creationId xmlns:a16="http://schemas.microsoft.com/office/drawing/2014/main" id="{0BACE760-CA2F-214C-8587-09E0E44E34D4}"/>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99" name="Straight Connector 98">
                  <a:extLst>
                    <a:ext uri="{FF2B5EF4-FFF2-40B4-BE49-F238E27FC236}">
                      <a16:creationId xmlns:a16="http://schemas.microsoft.com/office/drawing/2014/main" id="{B160E7AA-F7F1-9D40-8B11-054ACA3DAFAA}"/>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00" name="Straight Connector 99">
                  <a:extLst>
                    <a:ext uri="{FF2B5EF4-FFF2-40B4-BE49-F238E27FC236}">
                      <a16:creationId xmlns:a16="http://schemas.microsoft.com/office/drawing/2014/main" id="{E10DB84D-0013-1743-A468-0AC861C56298}"/>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01" name="Straight Connector 100">
                  <a:extLst>
                    <a:ext uri="{FF2B5EF4-FFF2-40B4-BE49-F238E27FC236}">
                      <a16:creationId xmlns:a16="http://schemas.microsoft.com/office/drawing/2014/main" id="{985E4582-A937-A84C-8A5E-247490A6BBDE}"/>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02" name="Straight Connector 101">
                  <a:extLst>
                    <a:ext uri="{FF2B5EF4-FFF2-40B4-BE49-F238E27FC236}">
                      <a16:creationId xmlns:a16="http://schemas.microsoft.com/office/drawing/2014/main" id="{40E707A2-5BE3-C14C-BB2D-F077D79CD02B}"/>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grpSp>
      <p:grpSp>
        <p:nvGrpSpPr>
          <p:cNvPr id="122" name="Group 121">
            <a:extLst>
              <a:ext uri="{FF2B5EF4-FFF2-40B4-BE49-F238E27FC236}">
                <a16:creationId xmlns:a16="http://schemas.microsoft.com/office/drawing/2014/main" id="{E5C4BC72-8B32-6E44-BC2F-21C4A6159675}"/>
              </a:ext>
            </a:extLst>
          </p:cNvPr>
          <p:cNvGrpSpPr/>
          <p:nvPr/>
        </p:nvGrpSpPr>
        <p:grpSpPr>
          <a:xfrm rot="5400000">
            <a:off x="7434031" y="1855374"/>
            <a:ext cx="1713236" cy="3353681"/>
            <a:chOff x="6187620" y="1690688"/>
            <a:chExt cx="908629" cy="1778652"/>
          </a:xfrm>
        </p:grpSpPr>
        <p:grpSp>
          <p:nvGrpSpPr>
            <p:cNvPr id="123" name="Group 122">
              <a:extLst>
                <a:ext uri="{FF2B5EF4-FFF2-40B4-BE49-F238E27FC236}">
                  <a16:creationId xmlns:a16="http://schemas.microsoft.com/office/drawing/2014/main" id="{329FAF80-825E-DB43-84DC-CA1C8610121F}"/>
                </a:ext>
              </a:extLst>
            </p:cNvPr>
            <p:cNvGrpSpPr/>
            <p:nvPr/>
          </p:nvGrpSpPr>
          <p:grpSpPr>
            <a:xfrm>
              <a:off x="6187620" y="1690688"/>
              <a:ext cx="808853" cy="179973"/>
              <a:chOff x="7451643" y="1504107"/>
              <a:chExt cx="808853" cy="2509732"/>
            </a:xfrm>
          </p:grpSpPr>
          <p:cxnSp>
            <p:nvCxnSpPr>
              <p:cNvPr id="143" name="Straight Connector 142">
                <a:extLst>
                  <a:ext uri="{FF2B5EF4-FFF2-40B4-BE49-F238E27FC236}">
                    <a16:creationId xmlns:a16="http://schemas.microsoft.com/office/drawing/2014/main" id="{9E6C394D-14BB-8241-AD5B-82B6194FAAFD}"/>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4" name="Straight Connector 143">
                <a:extLst>
                  <a:ext uri="{FF2B5EF4-FFF2-40B4-BE49-F238E27FC236}">
                    <a16:creationId xmlns:a16="http://schemas.microsoft.com/office/drawing/2014/main" id="{81F86C9F-D18A-3345-BBBF-A16CCE124FA5}"/>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5" name="Straight Connector 144">
                <a:extLst>
                  <a:ext uri="{FF2B5EF4-FFF2-40B4-BE49-F238E27FC236}">
                    <a16:creationId xmlns:a16="http://schemas.microsoft.com/office/drawing/2014/main" id="{4B2CEB2D-D16D-454A-BCC5-A3850746B60D}"/>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6" name="Straight Connector 145">
                <a:extLst>
                  <a:ext uri="{FF2B5EF4-FFF2-40B4-BE49-F238E27FC236}">
                    <a16:creationId xmlns:a16="http://schemas.microsoft.com/office/drawing/2014/main" id="{4914E54D-164D-714E-86BC-11507FB2FBE1}"/>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7" name="Straight Connector 146">
                <a:extLst>
                  <a:ext uri="{FF2B5EF4-FFF2-40B4-BE49-F238E27FC236}">
                    <a16:creationId xmlns:a16="http://schemas.microsoft.com/office/drawing/2014/main" id="{080A726E-B4BE-E240-9C2F-508BFAB976B0}"/>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124" name="Group 123">
              <a:extLst>
                <a:ext uri="{FF2B5EF4-FFF2-40B4-BE49-F238E27FC236}">
                  <a16:creationId xmlns:a16="http://schemas.microsoft.com/office/drawing/2014/main" id="{7C5BA533-4CA2-6E45-B356-1E918F1F3B88}"/>
                </a:ext>
              </a:extLst>
            </p:cNvPr>
            <p:cNvGrpSpPr/>
            <p:nvPr/>
          </p:nvGrpSpPr>
          <p:grpSpPr>
            <a:xfrm>
              <a:off x="6187620" y="1846993"/>
              <a:ext cx="808853" cy="1266422"/>
              <a:chOff x="7463112" y="1526872"/>
              <a:chExt cx="808853" cy="4804920"/>
            </a:xfrm>
          </p:grpSpPr>
          <p:cxnSp>
            <p:nvCxnSpPr>
              <p:cNvPr id="138" name="Straight Connector 137">
                <a:extLst>
                  <a:ext uri="{FF2B5EF4-FFF2-40B4-BE49-F238E27FC236}">
                    <a16:creationId xmlns:a16="http://schemas.microsoft.com/office/drawing/2014/main" id="{65E2C643-3656-5740-BFE2-5081717519AE}"/>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39" name="Straight Connector 138">
                <a:extLst>
                  <a:ext uri="{FF2B5EF4-FFF2-40B4-BE49-F238E27FC236}">
                    <a16:creationId xmlns:a16="http://schemas.microsoft.com/office/drawing/2014/main" id="{1A16095C-DACE-044E-9CDC-7386D0C6DE64}"/>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40" name="Straight Connector 139">
                <a:extLst>
                  <a:ext uri="{FF2B5EF4-FFF2-40B4-BE49-F238E27FC236}">
                    <a16:creationId xmlns:a16="http://schemas.microsoft.com/office/drawing/2014/main" id="{09005E27-4501-3747-9D63-E724A67DB4F9}"/>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41" name="Straight Connector 140">
                <a:extLst>
                  <a:ext uri="{FF2B5EF4-FFF2-40B4-BE49-F238E27FC236}">
                    <a16:creationId xmlns:a16="http://schemas.microsoft.com/office/drawing/2014/main" id="{0D0F37F1-0847-6D46-8B8C-984AA5715555}"/>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42" name="Straight Connector 141">
                <a:extLst>
                  <a:ext uri="{FF2B5EF4-FFF2-40B4-BE49-F238E27FC236}">
                    <a16:creationId xmlns:a16="http://schemas.microsoft.com/office/drawing/2014/main" id="{E1B4FF7A-A6F4-6A48-93E0-1FFC3A6B1B14}"/>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nvGrpSpPr>
            <p:cNvPr id="125" name="Group 124">
              <a:extLst>
                <a:ext uri="{FF2B5EF4-FFF2-40B4-BE49-F238E27FC236}">
                  <a16:creationId xmlns:a16="http://schemas.microsoft.com/office/drawing/2014/main" id="{8581DBB8-DE45-0C44-BD8D-55B0B1501B11}"/>
                </a:ext>
              </a:extLst>
            </p:cNvPr>
            <p:cNvGrpSpPr/>
            <p:nvPr/>
          </p:nvGrpSpPr>
          <p:grpSpPr>
            <a:xfrm flipV="1">
              <a:off x="6287396" y="2252237"/>
              <a:ext cx="808853" cy="1217103"/>
              <a:chOff x="7451643" y="1504107"/>
              <a:chExt cx="808853" cy="2509732"/>
            </a:xfrm>
          </p:grpSpPr>
          <p:cxnSp>
            <p:nvCxnSpPr>
              <p:cNvPr id="133" name="Straight Connector 132">
                <a:extLst>
                  <a:ext uri="{FF2B5EF4-FFF2-40B4-BE49-F238E27FC236}">
                    <a16:creationId xmlns:a16="http://schemas.microsoft.com/office/drawing/2014/main" id="{7FCBC6FD-0B8E-E242-A7FC-68B7D9806241}"/>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4" name="Straight Connector 133">
                <a:extLst>
                  <a:ext uri="{FF2B5EF4-FFF2-40B4-BE49-F238E27FC236}">
                    <a16:creationId xmlns:a16="http://schemas.microsoft.com/office/drawing/2014/main" id="{75D01B73-EE27-9E46-BF4A-73D84000B0F0}"/>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5" name="Straight Connector 134">
                <a:extLst>
                  <a:ext uri="{FF2B5EF4-FFF2-40B4-BE49-F238E27FC236}">
                    <a16:creationId xmlns:a16="http://schemas.microsoft.com/office/drawing/2014/main" id="{144CF051-4647-C54A-819D-06D9B7DE5219}"/>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6" name="Straight Connector 135">
                <a:extLst>
                  <a:ext uri="{FF2B5EF4-FFF2-40B4-BE49-F238E27FC236}">
                    <a16:creationId xmlns:a16="http://schemas.microsoft.com/office/drawing/2014/main" id="{72047243-A06D-EA43-B599-5B927300C375}"/>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7" name="Straight Connector 136">
                <a:extLst>
                  <a:ext uri="{FF2B5EF4-FFF2-40B4-BE49-F238E27FC236}">
                    <a16:creationId xmlns:a16="http://schemas.microsoft.com/office/drawing/2014/main" id="{8552603D-6331-1C4B-A0EF-A69213263453}"/>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126" name="Group 125">
              <a:extLst>
                <a:ext uri="{FF2B5EF4-FFF2-40B4-BE49-F238E27FC236}">
                  <a16:creationId xmlns:a16="http://schemas.microsoft.com/office/drawing/2014/main" id="{B40B9DD7-4DE2-8F42-9BBD-5F6C638421BC}"/>
                </a:ext>
              </a:extLst>
            </p:cNvPr>
            <p:cNvGrpSpPr/>
            <p:nvPr/>
          </p:nvGrpSpPr>
          <p:grpSpPr>
            <a:xfrm flipV="1">
              <a:off x="6287396" y="1846994"/>
              <a:ext cx="808853" cy="438114"/>
              <a:chOff x="7463112" y="1526872"/>
              <a:chExt cx="808853" cy="4804920"/>
            </a:xfrm>
          </p:grpSpPr>
          <p:cxnSp>
            <p:nvCxnSpPr>
              <p:cNvPr id="127" name="Straight Connector 126">
                <a:extLst>
                  <a:ext uri="{FF2B5EF4-FFF2-40B4-BE49-F238E27FC236}">
                    <a16:creationId xmlns:a16="http://schemas.microsoft.com/office/drawing/2014/main" id="{1E3ECDE8-98E4-3345-A2B4-4F3FC5AF0B2F}"/>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28" name="Straight Connector 127">
                <a:extLst>
                  <a:ext uri="{FF2B5EF4-FFF2-40B4-BE49-F238E27FC236}">
                    <a16:creationId xmlns:a16="http://schemas.microsoft.com/office/drawing/2014/main" id="{C363B7F7-1B4F-E84B-9918-DB9607366E5B}"/>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29" name="Straight Connector 128">
                <a:extLst>
                  <a:ext uri="{FF2B5EF4-FFF2-40B4-BE49-F238E27FC236}">
                    <a16:creationId xmlns:a16="http://schemas.microsoft.com/office/drawing/2014/main" id="{460A1B0B-5DAE-434B-8F0B-0E55F455F36A}"/>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30" name="Straight Connector 129">
                <a:extLst>
                  <a:ext uri="{FF2B5EF4-FFF2-40B4-BE49-F238E27FC236}">
                    <a16:creationId xmlns:a16="http://schemas.microsoft.com/office/drawing/2014/main" id="{163E8CEF-48F9-D744-9E44-6EEA57A07495}"/>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31" name="Straight Connector 130">
                <a:extLst>
                  <a:ext uri="{FF2B5EF4-FFF2-40B4-BE49-F238E27FC236}">
                    <a16:creationId xmlns:a16="http://schemas.microsoft.com/office/drawing/2014/main" id="{C11FBDFF-1F19-0B43-B860-595605310FFC}"/>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grpSp>
        <p:nvGrpSpPr>
          <p:cNvPr id="148" name="Group 147">
            <a:extLst>
              <a:ext uri="{FF2B5EF4-FFF2-40B4-BE49-F238E27FC236}">
                <a16:creationId xmlns:a16="http://schemas.microsoft.com/office/drawing/2014/main" id="{766CDC65-51DE-CE42-93AE-FDA431271670}"/>
              </a:ext>
            </a:extLst>
          </p:cNvPr>
          <p:cNvGrpSpPr/>
          <p:nvPr/>
        </p:nvGrpSpPr>
        <p:grpSpPr>
          <a:xfrm rot="5400000" flipH="1" flipV="1">
            <a:off x="5124131" y="1844138"/>
            <a:ext cx="1713236" cy="3353681"/>
            <a:chOff x="6187620" y="1690688"/>
            <a:chExt cx="908629" cy="1778652"/>
          </a:xfrm>
        </p:grpSpPr>
        <p:grpSp>
          <p:nvGrpSpPr>
            <p:cNvPr id="149" name="Group 148">
              <a:extLst>
                <a:ext uri="{FF2B5EF4-FFF2-40B4-BE49-F238E27FC236}">
                  <a16:creationId xmlns:a16="http://schemas.microsoft.com/office/drawing/2014/main" id="{91BBA995-44EA-7243-90AC-98BD3476F5B2}"/>
                </a:ext>
              </a:extLst>
            </p:cNvPr>
            <p:cNvGrpSpPr/>
            <p:nvPr/>
          </p:nvGrpSpPr>
          <p:grpSpPr>
            <a:xfrm>
              <a:off x="6187620" y="1690688"/>
              <a:ext cx="808853" cy="179973"/>
              <a:chOff x="7451643" y="1504107"/>
              <a:chExt cx="808853" cy="2509732"/>
            </a:xfrm>
          </p:grpSpPr>
          <p:cxnSp>
            <p:nvCxnSpPr>
              <p:cNvPr id="168" name="Straight Connector 167">
                <a:extLst>
                  <a:ext uri="{FF2B5EF4-FFF2-40B4-BE49-F238E27FC236}">
                    <a16:creationId xmlns:a16="http://schemas.microsoft.com/office/drawing/2014/main" id="{5E5FB8BB-016A-A645-82AE-01D264C7A312}"/>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69" name="Straight Connector 168">
                <a:extLst>
                  <a:ext uri="{FF2B5EF4-FFF2-40B4-BE49-F238E27FC236}">
                    <a16:creationId xmlns:a16="http://schemas.microsoft.com/office/drawing/2014/main" id="{E446DC58-0ED5-304B-BD73-B38F6DA80319}"/>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70" name="Straight Connector 169">
                <a:extLst>
                  <a:ext uri="{FF2B5EF4-FFF2-40B4-BE49-F238E27FC236}">
                    <a16:creationId xmlns:a16="http://schemas.microsoft.com/office/drawing/2014/main" id="{8A4DC490-EA61-D44B-B7D5-A2BC8F98DF2D}"/>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71" name="Straight Connector 170">
                <a:extLst>
                  <a:ext uri="{FF2B5EF4-FFF2-40B4-BE49-F238E27FC236}">
                    <a16:creationId xmlns:a16="http://schemas.microsoft.com/office/drawing/2014/main" id="{7CBF5786-CE03-D647-A142-54BC4EA14347}"/>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72" name="Straight Connector 171">
                <a:extLst>
                  <a:ext uri="{FF2B5EF4-FFF2-40B4-BE49-F238E27FC236}">
                    <a16:creationId xmlns:a16="http://schemas.microsoft.com/office/drawing/2014/main" id="{1B5C3CC5-1041-564C-8725-E8E35B732290}"/>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150" name="Group 149">
              <a:extLst>
                <a:ext uri="{FF2B5EF4-FFF2-40B4-BE49-F238E27FC236}">
                  <a16:creationId xmlns:a16="http://schemas.microsoft.com/office/drawing/2014/main" id="{D42330D3-438F-EA49-A94A-64431FF9303A}"/>
                </a:ext>
              </a:extLst>
            </p:cNvPr>
            <p:cNvGrpSpPr/>
            <p:nvPr/>
          </p:nvGrpSpPr>
          <p:grpSpPr>
            <a:xfrm>
              <a:off x="6187620" y="1846993"/>
              <a:ext cx="808853" cy="1266422"/>
              <a:chOff x="7463112" y="1526872"/>
              <a:chExt cx="808853" cy="4804920"/>
            </a:xfrm>
          </p:grpSpPr>
          <p:cxnSp>
            <p:nvCxnSpPr>
              <p:cNvPr id="163" name="Straight Connector 162">
                <a:extLst>
                  <a:ext uri="{FF2B5EF4-FFF2-40B4-BE49-F238E27FC236}">
                    <a16:creationId xmlns:a16="http://schemas.microsoft.com/office/drawing/2014/main" id="{0F341F10-5F91-DE48-8D37-F88FF5FC068F}"/>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4" name="Straight Connector 163">
                <a:extLst>
                  <a:ext uri="{FF2B5EF4-FFF2-40B4-BE49-F238E27FC236}">
                    <a16:creationId xmlns:a16="http://schemas.microsoft.com/office/drawing/2014/main" id="{BB59DF98-DE62-9E41-BE5F-EB9721A32B74}"/>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5" name="Straight Connector 164">
                <a:extLst>
                  <a:ext uri="{FF2B5EF4-FFF2-40B4-BE49-F238E27FC236}">
                    <a16:creationId xmlns:a16="http://schemas.microsoft.com/office/drawing/2014/main" id="{F6D0A4E2-2F2C-7D45-9229-ECFF19E0D861}"/>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6" name="Straight Connector 165">
                <a:extLst>
                  <a:ext uri="{FF2B5EF4-FFF2-40B4-BE49-F238E27FC236}">
                    <a16:creationId xmlns:a16="http://schemas.microsoft.com/office/drawing/2014/main" id="{1A2EC0FC-6BFE-1E43-A011-37CDD5B5C6BE}"/>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7" name="Straight Connector 166">
                <a:extLst>
                  <a:ext uri="{FF2B5EF4-FFF2-40B4-BE49-F238E27FC236}">
                    <a16:creationId xmlns:a16="http://schemas.microsoft.com/office/drawing/2014/main" id="{4B3813DD-F146-5144-8905-D577D33EE08B}"/>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nvGrpSpPr>
            <p:cNvPr id="151" name="Group 150">
              <a:extLst>
                <a:ext uri="{FF2B5EF4-FFF2-40B4-BE49-F238E27FC236}">
                  <a16:creationId xmlns:a16="http://schemas.microsoft.com/office/drawing/2014/main" id="{64E5D2A2-FB89-C940-9908-7ED3A2BAF761}"/>
                </a:ext>
              </a:extLst>
            </p:cNvPr>
            <p:cNvGrpSpPr/>
            <p:nvPr/>
          </p:nvGrpSpPr>
          <p:grpSpPr>
            <a:xfrm flipV="1">
              <a:off x="6287396" y="2252237"/>
              <a:ext cx="808853" cy="1217103"/>
              <a:chOff x="7451643" y="1504107"/>
              <a:chExt cx="808853" cy="2509732"/>
            </a:xfrm>
          </p:grpSpPr>
          <p:cxnSp>
            <p:nvCxnSpPr>
              <p:cNvPr id="158" name="Straight Connector 157">
                <a:extLst>
                  <a:ext uri="{FF2B5EF4-FFF2-40B4-BE49-F238E27FC236}">
                    <a16:creationId xmlns:a16="http://schemas.microsoft.com/office/drawing/2014/main" id="{B54A414D-0396-2049-AAD3-601962BAAB0E}"/>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59" name="Straight Connector 158">
                <a:extLst>
                  <a:ext uri="{FF2B5EF4-FFF2-40B4-BE49-F238E27FC236}">
                    <a16:creationId xmlns:a16="http://schemas.microsoft.com/office/drawing/2014/main" id="{EC4FE2FB-B7AB-3741-8845-D79026752869}"/>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60" name="Straight Connector 159">
                <a:extLst>
                  <a:ext uri="{FF2B5EF4-FFF2-40B4-BE49-F238E27FC236}">
                    <a16:creationId xmlns:a16="http://schemas.microsoft.com/office/drawing/2014/main" id="{F4ED67DD-EECE-AC42-B5D9-6566D3C26023}"/>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61" name="Straight Connector 160">
                <a:extLst>
                  <a:ext uri="{FF2B5EF4-FFF2-40B4-BE49-F238E27FC236}">
                    <a16:creationId xmlns:a16="http://schemas.microsoft.com/office/drawing/2014/main" id="{33E550AC-A85A-8646-BBFA-A28113C46F3A}"/>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62" name="Straight Connector 161">
                <a:extLst>
                  <a:ext uri="{FF2B5EF4-FFF2-40B4-BE49-F238E27FC236}">
                    <a16:creationId xmlns:a16="http://schemas.microsoft.com/office/drawing/2014/main" id="{47F2CD0C-D942-0D43-8321-A570D3874B6A}"/>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152" name="Group 151">
              <a:extLst>
                <a:ext uri="{FF2B5EF4-FFF2-40B4-BE49-F238E27FC236}">
                  <a16:creationId xmlns:a16="http://schemas.microsoft.com/office/drawing/2014/main" id="{43C0FE94-5F38-8A46-ACF3-5A67F2316EB0}"/>
                </a:ext>
              </a:extLst>
            </p:cNvPr>
            <p:cNvGrpSpPr/>
            <p:nvPr/>
          </p:nvGrpSpPr>
          <p:grpSpPr>
            <a:xfrm flipV="1">
              <a:off x="6287396" y="1846994"/>
              <a:ext cx="808853" cy="438114"/>
              <a:chOff x="7463112" y="1526872"/>
              <a:chExt cx="808853" cy="4804920"/>
            </a:xfrm>
          </p:grpSpPr>
          <p:cxnSp>
            <p:nvCxnSpPr>
              <p:cNvPr id="153" name="Straight Connector 152">
                <a:extLst>
                  <a:ext uri="{FF2B5EF4-FFF2-40B4-BE49-F238E27FC236}">
                    <a16:creationId xmlns:a16="http://schemas.microsoft.com/office/drawing/2014/main" id="{68C4C361-D516-1848-8D10-21C93112FA49}"/>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4" name="Straight Connector 153">
                <a:extLst>
                  <a:ext uri="{FF2B5EF4-FFF2-40B4-BE49-F238E27FC236}">
                    <a16:creationId xmlns:a16="http://schemas.microsoft.com/office/drawing/2014/main" id="{0C139089-35D6-2645-9064-D94090C96A5C}"/>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5" name="Straight Connector 154">
                <a:extLst>
                  <a:ext uri="{FF2B5EF4-FFF2-40B4-BE49-F238E27FC236}">
                    <a16:creationId xmlns:a16="http://schemas.microsoft.com/office/drawing/2014/main" id="{B0E7A2B9-CFEE-2D44-9CCE-DB564E6D377E}"/>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6" name="Straight Connector 155">
                <a:extLst>
                  <a:ext uri="{FF2B5EF4-FFF2-40B4-BE49-F238E27FC236}">
                    <a16:creationId xmlns:a16="http://schemas.microsoft.com/office/drawing/2014/main" id="{12604C6F-B155-BB41-BA9A-2B06F799F384}"/>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7" name="Straight Connector 156">
                <a:extLst>
                  <a:ext uri="{FF2B5EF4-FFF2-40B4-BE49-F238E27FC236}">
                    <a16:creationId xmlns:a16="http://schemas.microsoft.com/office/drawing/2014/main" id="{3512CC84-36BE-9C49-99D1-BCFA833BA59E}"/>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sp>
        <p:nvSpPr>
          <p:cNvPr id="132" name="Rectangle 131">
            <a:extLst>
              <a:ext uri="{FF2B5EF4-FFF2-40B4-BE49-F238E27FC236}">
                <a16:creationId xmlns:a16="http://schemas.microsoft.com/office/drawing/2014/main" id="{EB356B0E-AE44-1A4B-BBD6-240107AB126A}"/>
              </a:ext>
            </a:extLst>
          </p:cNvPr>
          <p:cNvSpPr/>
          <p:nvPr/>
        </p:nvSpPr>
        <p:spPr>
          <a:xfrm>
            <a:off x="6005676" y="2434521"/>
            <a:ext cx="2260046" cy="2244238"/>
          </a:xfrm>
          <a:prstGeom prst="rect">
            <a:avLst/>
          </a:prstGeom>
          <a:solidFill>
            <a:srgbClr val="45AECD"/>
          </a:soli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8" name="Straight Arrow Connector 7">
            <a:extLst>
              <a:ext uri="{FF2B5EF4-FFF2-40B4-BE49-F238E27FC236}">
                <a16:creationId xmlns:a16="http://schemas.microsoft.com/office/drawing/2014/main" id="{562C764F-9D6D-E14C-8042-EE324897668B}"/>
              </a:ext>
            </a:extLst>
          </p:cNvPr>
          <p:cNvCxnSpPr>
            <a:cxnSpLocks/>
          </p:cNvCxnSpPr>
          <p:nvPr/>
        </p:nvCxnSpPr>
        <p:spPr>
          <a:xfrm flipH="1" flipV="1">
            <a:off x="5359634" y="1757222"/>
            <a:ext cx="644673" cy="671720"/>
          </a:xfrm>
          <a:prstGeom prst="straightConnector1">
            <a:avLst/>
          </a:prstGeom>
          <a:noFill/>
          <a:ln w="25400" cap="flat" cmpd="sng" algn="ctr">
            <a:solidFill>
              <a:schemeClr val="accent2"/>
            </a:solidFill>
            <a:prstDash val="solid"/>
            <a:headEnd type="triangle" w="lg" len="lg"/>
            <a:tailEnd w="lg" len="lg"/>
          </a:ln>
          <a:effectLst>
            <a:outerShdw blurRad="40000" dist="20000" dir="5400000" rotWithShape="0">
              <a:srgbClr val="000000">
                <a:alpha val="38000"/>
              </a:srgbClr>
            </a:outerShdw>
          </a:effectLst>
        </p:spPr>
      </p:cxnSp>
      <p:grpSp>
        <p:nvGrpSpPr>
          <p:cNvPr id="18" name="Group 17">
            <a:extLst>
              <a:ext uri="{FF2B5EF4-FFF2-40B4-BE49-F238E27FC236}">
                <a16:creationId xmlns:a16="http://schemas.microsoft.com/office/drawing/2014/main" id="{65C21076-DEF9-294F-9672-BC353628E095}"/>
              </a:ext>
            </a:extLst>
          </p:cNvPr>
          <p:cNvGrpSpPr/>
          <p:nvPr/>
        </p:nvGrpSpPr>
        <p:grpSpPr>
          <a:xfrm>
            <a:off x="6151563" y="365125"/>
            <a:ext cx="2002833" cy="594357"/>
            <a:chOff x="5451466" y="516904"/>
            <a:chExt cx="2002833" cy="594357"/>
          </a:xfrm>
        </p:grpSpPr>
        <p:grpSp>
          <p:nvGrpSpPr>
            <p:cNvPr id="17" name="Group 16">
              <a:extLst>
                <a:ext uri="{FF2B5EF4-FFF2-40B4-BE49-F238E27FC236}">
                  <a16:creationId xmlns:a16="http://schemas.microsoft.com/office/drawing/2014/main" id="{EF9A2A11-E438-4846-8B70-187019BCC630}"/>
                </a:ext>
              </a:extLst>
            </p:cNvPr>
            <p:cNvGrpSpPr/>
            <p:nvPr/>
          </p:nvGrpSpPr>
          <p:grpSpPr>
            <a:xfrm>
              <a:off x="5651687" y="741929"/>
              <a:ext cx="1802612" cy="369332"/>
              <a:chOff x="5651687" y="741929"/>
              <a:chExt cx="1802612" cy="369332"/>
            </a:xfrm>
          </p:grpSpPr>
          <p:sp>
            <p:nvSpPr>
              <p:cNvPr id="11" name="TextBox 10">
                <a:extLst>
                  <a:ext uri="{FF2B5EF4-FFF2-40B4-BE49-F238E27FC236}">
                    <a16:creationId xmlns:a16="http://schemas.microsoft.com/office/drawing/2014/main" id="{FADE7D39-9A75-E440-B677-8FB2B8578649}"/>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181" name="TextBox 180">
                <a:extLst>
                  <a:ext uri="{FF2B5EF4-FFF2-40B4-BE49-F238E27FC236}">
                    <a16:creationId xmlns:a16="http://schemas.microsoft.com/office/drawing/2014/main" id="{BD670E24-8007-7649-BB92-49A1767B53B0}"/>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182" name="TextBox 181">
                <a:extLst>
                  <a:ext uri="{FF2B5EF4-FFF2-40B4-BE49-F238E27FC236}">
                    <a16:creationId xmlns:a16="http://schemas.microsoft.com/office/drawing/2014/main" id="{E64B7CB7-F964-4748-8398-61D20EDB107C}"/>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183" name="TextBox 182">
                <a:extLst>
                  <a:ext uri="{FF2B5EF4-FFF2-40B4-BE49-F238E27FC236}">
                    <a16:creationId xmlns:a16="http://schemas.microsoft.com/office/drawing/2014/main" id="{ECDDFF6A-B414-C642-971B-99C584554E59}"/>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184" name="TextBox 183">
                <a:extLst>
                  <a:ext uri="{FF2B5EF4-FFF2-40B4-BE49-F238E27FC236}">
                    <a16:creationId xmlns:a16="http://schemas.microsoft.com/office/drawing/2014/main" id="{5F685209-C142-064A-BF35-6DE642D80AC8}"/>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nvGrpSpPr>
            <p:cNvPr id="186" name="Group 185">
              <a:extLst>
                <a:ext uri="{FF2B5EF4-FFF2-40B4-BE49-F238E27FC236}">
                  <a16:creationId xmlns:a16="http://schemas.microsoft.com/office/drawing/2014/main" id="{E942F3E6-BFE5-774D-91B7-0B6521503B95}"/>
                </a:ext>
              </a:extLst>
            </p:cNvPr>
            <p:cNvGrpSpPr/>
            <p:nvPr/>
          </p:nvGrpSpPr>
          <p:grpSpPr>
            <a:xfrm>
              <a:off x="5451466" y="516904"/>
              <a:ext cx="1802612" cy="369332"/>
              <a:chOff x="5651687" y="741929"/>
              <a:chExt cx="1802612" cy="369332"/>
            </a:xfrm>
          </p:grpSpPr>
          <p:sp>
            <p:nvSpPr>
              <p:cNvPr id="187" name="TextBox 186">
                <a:extLst>
                  <a:ext uri="{FF2B5EF4-FFF2-40B4-BE49-F238E27FC236}">
                    <a16:creationId xmlns:a16="http://schemas.microsoft.com/office/drawing/2014/main" id="{6B4BCF8D-7585-CD45-9389-78164981E649}"/>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188" name="TextBox 187">
                <a:extLst>
                  <a:ext uri="{FF2B5EF4-FFF2-40B4-BE49-F238E27FC236}">
                    <a16:creationId xmlns:a16="http://schemas.microsoft.com/office/drawing/2014/main" id="{6676C39B-3288-E04E-ADCF-2A1C7CF5560B}"/>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189" name="TextBox 188">
                <a:extLst>
                  <a:ext uri="{FF2B5EF4-FFF2-40B4-BE49-F238E27FC236}">
                    <a16:creationId xmlns:a16="http://schemas.microsoft.com/office/drawing/2014/main" id="{567BBA5E-6382-374F-85AD-C673845C5429}"/>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190" name="TextBox 189">
                <a:extLst>
                  <a:ext uri="{FF2B5EF4-FFF2-40B4-BE49-F238E27FC236}">
                    <a16:creationId xmlns:a16="http://schemas.microsoft.com/office/drawing/2014/main" id="{2F065158-8388-9D4C-82F6-CBA1892A252A}"/>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191" name="TextBox 190">
                <a:extLst>
                  <a:ext uri="{FF2B5EF4-FFF2-40B4-BE49-F238E27FC236}">
                    <a16:creationId xmlns:a16="http://schemas.microsoft.com/office/drawing/2014/main" id="{F8818320-5F9C-264F-BA14-4D959AC63895}"/>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grpSp>
        <p:nvGrpSpPr>
          <p:cNvPr id="194" name="Group 193">
            <a:extLst>
              <a:ext uri="{FF2B5EF4-FFF2-40B4-BE49-F238E27FC236}">
                <a16:creationId xmlns:a16="http://schemas.microsoft.com/office/drawing/2014/main" id="{9F8F069E-1B80-604F-95F1-4388FAFC60D9}"/>
              </a:ext>
            </a:extLst>
          </p:cNvPr>
          <p:cNvGrpSpPr/>
          <p:nvPr/>
        </p:nvGrpSpPr>
        <p:grpSpPr>
          <a:xfrm flipH="1">
            <a:off x="6141171" y="6106171"/>
            <a:ext cx="1802612" cy="369332"/>
            <a:chOff x="5651687" y="741929"/>
            <a:chExt cx="1802612" cy="369332"/>
          </a:xfrm>
        </p:grpSpPr>
        <p:sp>
          <p:nvSpPr>
            <p:cNvPr id="201" name="TextBox 200">
              <a:extLst>
                <a:ext uri="{FF2B5EF4-FFF2-40B4-BE49-F238E27FC236}">
                  <a16:creationId xmlns:a16="http://schemas.microsoft.com/office/drawing/2014/main" id="{58D1C45B-D547-5641-BBE8-71ED7A940E82}"/>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202" name="TextBox 201">
              <a:extLst>
                <a:ext uri="{FF2B5EF4-FFF2-40B4-BE49-F238E27FC236}">
                  <a16:creationId xmlns:a16="http://schemas.microsoft.com/office/drawing/2014/main" id="{1EAA88E3-2127-9840-B13A-27674BAE8719}"/>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203" name="TextBox 202">
              <a:extLst>
                <a:ext uri="{FF2B5EF4-FFF2-40B4-BE49-F238E27FC236}">
                  <a16:creationId xmlns:a16="http://schemas.microsoft.com/office/drawing/2014/main" id="{4D4FB7D1-6B64-3E45-A154-C4C0923FEF65}"/>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204" name="TextBox 203">
              <a:extLst>
                <a:ext uri="{FF2B5EF4-FFF2-40B4-BE49-F238E27FC236}">
                  <a16:creationId xmlns:a16="http://schemas.microsoft.com/office/drawing/2014/main" id="{1E28EB78-BC18-6343-BD98-A5FB56DCDA0B}"/>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205" name="TextBox 204">
              <a:extLst>
                <a:ext uri="{FF2B5EF4-FFF2-40B4-BE49-F238E27FC236}">
                  <a16:creationId xmlns:a16="http://schemas.microsoft.com/office/drawing/2014/main" id="{2B33F1C6-8B9F-5F49-9173-A40458C95EEF}"/>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nvGrpSpPr>
          <p:cNvPr id="195" name="Group 194">
            <a:extLst>
              <a:ext uri="{FF2B5EF4-FFF2-40B4-BE49-F238E27FC236}">
                <a16:creationId xmlns:a16="http://schemas.microsoft.com/office/drawing/2014/main" id="{EE78B85C-3D0E-9D46-A559-68C081F75B5D}"/>
              </a:ext>
            </a:extLst>
          </p:cNvPr>
          <p:cNvGrpSpPr/>
          <p:nvPr/>
        </p:nvGrpSpPr>
        <p:grpSpPr>
          <a:xfrm flipH="1">
            <a:off x="6327945" y="6365238"/>
            <a:ext cx="1802612" cy="369332"/>
            <a:chOff x="5651687" y="741929"/>
            <a:chExt cx="1802612" cy="369332"/>
          </a:xfrm>
        </p:grpSpPr>
        <p:sp>
          <p:nvSpPr>
            <p:cNvPr id="196" name="TextBox 195">
              <a:extLst>
                <a:ext uri="{FF2B5EF4-FFF2-40B4-BE49-F238E27FC236}">
                  <a16:creationId xmlns:a16="http://schemas.microsoft.com/office/drawing/2014/main" id="{0A237625-7D66-8048-8100-80E4C1C58B24}"/>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197" name="TextBox 196">
              <a:extLst>
                <a:ext uri="{FF2B5EF4-FFF2-40B4-BE49-F238E27FC236}">
                  <a16:creationId xmlns:a16="http://schemas.microsoft.com/office/drawing/2014/main" id="{09DB765D-3FCB-6942-9A2E-1A1C91B24DAF}"/>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198" name="TextBox 197">
              <a:extLst>
                <a:ext uri="{FF2B5EF4-FFF2-40B4-BE49-F238E27FC236}">
                  <a16:creationId xmlns:a16="http://schemas.microsoft.com/office/drawing/2014/main" id="{E50347D8-1910-F64B-9F6B-0B933D7778A2}"/>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199" name="TextBox 198">
              <a:extLst>
                <a:ext uri="{FF2B5EF4-FFF2-40B4-BE49-F238E27FC236}">
                  <a16:creationId xmlns:a16="http://schemas.microsoft.com/office/drawing/2014/main" id="{9A90F1C7-BEAC-F14F-B0AF-5A21BF01AD48}"/>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200" name="TextBox 199">
              <a:extLst>
                <a:ext uri="{FF2B5EF4-FFF2-40B4-BE49-F238E27FC236}">
                  <a16:creationId xmlns:a16="http://schemas.microsoft.com/office/drawing/2014/main" id="{83D9A36F-3146-7D4A-8868-434AF344418C}"/>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nvGrpSpPr>
          <p:cNvPr id="207" name="Group 206">
            <a:extLst>
              <a:ext uri="{FF2B5EF4-FFF2-40B4-BE49-F238E27FC236}">
                <a16:creationId xmlns:a16="http://schemas.microsoft.com/office/drawing/2014/main" id="{80C32C7A-A87D-EB4B-B4D5-2428E63F178F}"/>
              </a:ext>
            </a:extLst>
          </p:cNvPr>
          <p:cNvGrpSpPr/>
          <p:nvPr/>
        </p:nvGrpSpPr>
        <p:grpSpPr>
          <a:xfrm rot="5400000" flipV="1">
            <a:off x="8984772" y="3443227"/>
            <a:ext cx="1802612" cy="369332"/>
            <a:chOff x="5651687" y="741929"/>
            <a:chExt cx="1802612" cy="369332"/>
          </a:xfrm>
        </p:grpSpPr>
        <p:sp>
          <p:nvSpPr>
            <p:cNvPr id="214" name="TextBox 213">
              <a:extLst>
                <a:ext uri="{FF2B5EF4-FFF2-40B4-BE49-F238E27FC236}">
                  <a16:creationId xmlns:a16="http://schemas.microsoft.com/office/drawing/2014/main" id="{6C2170A4-7EEB-DF47-AECB-2F3A1F02BCD0}"/>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215" name="TextBox 214">
              <a:extLst>
                <a:ext uri="{FF2B5EF4-FFF2-40B4-BE49-F238E27FC236}">
                  <a16:creationId xmlns:a16="http://schemas.microsoft.com/office/drawing/2014/main" id="{23D37ED3-4237-AD43-9697-C7BBA839DD14}"/>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216" name="TextBox 215">
              <a:extLst>
                <a:ext uri="{FF2B5EF4-FFF2-40B4-BE49-F238E27FC236}">
                  <a16:creationId xmlns:a16="http://schemas.microsoft.com/office/drawing/2014/main" id="{9981F355-70DE-5145-9AC0-02E032D9C54D}"/>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217" name="TextBox 216">
              <a:extLst>
                <a:ext uri="{FF2B5EF4-FFF2-40B4-BE49-F238E27FC236}">
                  <a16:creationId xmlns:a16="http://schemas.microsoft.com/office/drawing/2014/main" id="{05C2DA63-F297-2A4D-B1C2-B25C89BC72ED}"/>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218" name="TextBox 217">
              <a:extLst>
                <a:ext uri="{FF2B5EF4-FFF2-40B4-BE49-F238E27FC236}">
                  <a16:creationId xmlns:a16="http://schemas.microsoft.com/office/drawing/2014/main" id="{F57FB52E-AEEE-B74A-B245-06D3DEA72C41}"/>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nvGrpSpPr>
          <p:cNvPr id="208" name="Group 207">
            <a:extLst>
              <a:ext uri="{FF2B5EF4-FFF2-40B4-BE49-F238E27FC236}">
                <a16:creationId xmlns:a16="http://schemas.microsoft.com/office/drawing/2014/main" id="{8226BFB8-33F0-564C-95BD-5159D0E76793}"/>
              </a:ext>
            </a:extLst>
          </p:cNvPr>
          <p:cNvGrpSpPr/>
          <p:nvPr/>
        </p:nvGrpSpPr>
        <p:grpSpPr>
          <a:xfrm rot="5400000" flipV="1">
            <a:off x="9257286" y="3269900"/>
            <a:ext cx="1802612" cy="369332"/>
            <a:chOff x="5651687" y="741929"/>
            <a:chExt cx="1802612" cy="369332"/>
          </a:xfrm>
        </p:grpSpPr>
        <p:sp>
          <p:nvSpPr>
            <p:cNvPr id="209" name="TextBox 208">
              <a:extLst>
                <a:ext uri="{FF2B5EF4-FFF2-40B4-BE49-F238E27FC236}">
                  <a16:creationId xmlns:a16="http://schemas.microsoft.com/office/drawing/2014/main" id="{57D3261A-8970-C143-923C-5FAB96CBAE1C}"/>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210" name="TextBox 209">
              <a:extLst>
                <a:ext uri="{FF2B5EF4-FFF2-40B4-BE49-F238E27FC236}">
                  <a16:creationId xmlns:a16="http://schemas.microsoft.com/office/drawing/2014/main" id="{10035814-D926-6643-B58B-4C112C35D70D}"/>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211" name="TextBox 210">
              <a:extLst>
                <a:ext uri="{FF2B5EF4-FFF2-40B4-BE49-F238E27FC236}">
                  <a16:creationId xmlns:a16="http://schemas.microsoft.com/office/drawing/2014/main" id="{1C6A4050-6EAD-744D-BEC8-30567D104C6C}"/>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212" name="TextBox 211">
              <a:extLst>
                <a:ext uri="{FF2B5EF4-FFF2-40B4-BE49-F238E27FC236}">
                  <a16:creationId xmlns:a16="http://schemas.microsoft.com/office/drawing/2014/main" id="{F8355C99-4655-6C47-BE52-05967B56994E}"/>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213" name="TextBox 212">
              <a:extLst>
                <a:ext uri="{FF2B5EF4-FFF2-40B4-BE49-F238E27FC236}">
                  <a16:creationId xmlns:a16="http://schemas.microsoft.com/office/drawing/2014/main" id="{31C87ED2-9724-9541-98A2-A1A651DB7D70}"/>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nvGrpSpPr>
          <p:cNvPr id="225" name="Group 224">
            <a:extLst>
              <a:ext uri="{FF2B5EF4-FFF2-40B4-BE49-F238E27FC236}">
                <a16:creationId xmlns:a16="http://schemas.microsoft.com/office/drawing/2014/main" id="{67FBD56D-45A5-804F-82CE-4D4287A2CA14}"/>
              </a:ext>
            </a:extLst>
          </p:cNvPr>
          <p:cNvGrpSpPr/>
          <p:nvPr/>
        </p:nvGrpSpPr>
        <p:grpSpPr>
          <a:xfrm rot="16200000">
            <a:off x="3194483" y="3426810"/>
            <a:ext cx="1802612" cy="369332"/>
            <a:chOff x="5651687" y="741929"/>
            <a:chExt cx="1802612" cy="369332"/>
          </a:xfrm>
        </p:grpSpPr>
        <p:sp>
          <p:nvSpPr>
            <p:cNvPr id="226" name="TextBox 225">
              <a:extLst>
                <a:ext uri="{FF2B5EF4-FFF2-40B4-BE49-F238E27FC236}">
                  <a16:creationId xmlns:a16="http://schemas.microsoft.com/office/drawing/2014/main" id="{BA54426D-965D-BC42-8252-9D493C3010A1}"/>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227" name="TextBox 226">
              <a:extLst>
                <a:ext uri="{FF2B5EF4-FFF2-40B4-BE49-F238E27FC236}">
                  <a16:creationId xmlns:a16="http://schemas.microsoft.com/office/drawing/2014/main" id="{37E081E3-A18E-6D48-9748-51EBADB2C9A7}"/>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228" name="TextBox 227">
              <a:extLst>
                <a:ext uri="{FF2B5EF4-FFF2-40B4-BE49-F238E27FC236}">
                  <a16:creationId xmlns:a16="http://schemas.microsoft.com/office/drawing/2014/main" id="{2C473D19-92F2-FA4B-A60F-2881DE8AE136}"/>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229" name="TextBox 228">
              <a:extLst>
                <a:ext uri="{FF2B5EF4-FFF2-40B4-BE49-F238E27FC236}">
                  <a16:creationId xmlns:a16="http://schemas.microsoft.com/office/drawing/2014/main" id="{3CE739E0-9173-0447-88FC-C62DA85EB8CC}"/>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230" name="TextBox 229">
              <a:extLst>
                <a:ext uri="{FF2B5EF4-FFF2-40B4-BE49-F238E27FC236}">
                  <a16:creationId xmlns:a16="http://schemas.microsoft.com/office/drawing/2014/main" id="{EDC2015F-B676-9A4A-B501-13944B688313}"/>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nvGrpSpPr>
          <p:cNvPr id="231" name="Group 230">
            <a:extLst>
              <a:ext uri="{FF2B5EF4-FFF2-40B4-BE49-F238E27FC236}">
                <a16:creationId xmlns:a16="http://schemas.microsoft.com/office/drawing/2014/main" id="{92158E5E-2A8A-0D45-B84D-FFEDAA8D026C}"/>
              </a:ext>
            </a:extLst>
          </p:cNvPr>
          <p:cNvGrpSpPr/>
          <p:nvPr/>
        </p:nvGrpSpPr>
        <p:grpSpPr>
          <a:xfrm rot="16200000">
            <a:off x="3466997" y="3253483"/>
            <a:ext cx="1802612" cy="369332"/>
            <a:chOff x="5651687" y="741929"/>
            <a:chExt cx="1802612" cy="369332"/>
          </a:xfrm>
        </p:grpSpPr>
        <p:sp>
          <p:nvSpPr>
            <p:cNvPr id="232" name="TextBox 231">
              <a:extLst>
                <a:ext uri="{FF2B5EF4-FFF2-40B4-BE49-F238E27FC236}">
                  <a16:creationId xmlns:a16="http://schemas.microsoft.com/office/drawing/2014/main" id="{6C6EE990-8C3D-0940-9E19-A7C12AA7E861}"/>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233" name="TextBox 232">
              <a:extLst>
                <a:ext uri="{FF2B5EF4-FFF2-40B4-BE49-F238E27FC236}">
                  <a16:creationId xmlns:a16="http://schemas.microsoft.com/office/drawing/2014/main" id="{595CA8CC-2F0D-A741-AC4B-661AED1E6CAD}"/>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234" name="TextBox 233">
              <a:extLst>
                <a:ext uri="{FF2B5EF4-FFF2-40B4-BE49-F238E27FC236}">
                  <a16:creationId xmlns:a16="http://schemas.microsoft.com/office/drawing/2014/main" id="{22276D43-3DEE-0940-AC9F-894D2312C98D}"/>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235" name="TextBox 234">
              <a:extLst>
                <a:ext uri="{FF2B5EF4-FFF2-40B4-BE49-F238E27FC236}">
                  <a16:creationId xmlns:a16="http://schemas.microsoft.com/office/drawing/2014/main" id="{65374161-ACD9-A64F-9667-0BF1AD9BBECA}"/>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236" name="TextBox 235">
              <a:extLst>
                <a:ext uri="{FF2B5EF4-FFF2-40B4-BE49-F238E27FC236}">
                  <a16:creationId xmlns:a16="http://schemas.microsoft.com/office/drawing/2014/main" id="{B112187D-7C2F-4E42-92C5-44EC0A7F1338}"/>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cxnSp>
        <p:nvCxnSpPr>
          <p:cNvPr id="447" name="Straight Connector 446">
            <a:extLst>
              <a:ext uri="{FF2B5EF4-FFF2-40B4-BE49-F238E27FC236}">
                <a16:creationId xmlns:a16="http://schemas.microsoft.com/office/drawing/2014/main" id="{BC075D64-F76E-C84C-BFF3-3CB1D7387E4D}"/>
              </a:ext>
            </a:extLst>
          </p:cNvPr>
          <p:cNvCxnSpPr>
            <a:cxnSpLocks/>
          </p:cNvCxnSpPr>
          <p:nvPr/>
        </p:nvCxnSpPr>
        <p:spPr>
          <a:xfrm>
            <a:off x="7813588" y="1016069"/>
            <a:ext cx="0" cy="1503555"/>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sp>
        <p:nvSpPr>
          <p:cNvPr id="439" name="Rectangle 438">
            <a:extLst>
              <a:ext uri="{FF2B5EF4-FFF2-40B4-BE49-F238E27FC236}">
                <a16:creationId xmlns:a16="http://schemas.microsoft.com/office/drawing/2014/main" id="{DB0B98F6-FB43-DF4F-9F65-92B00E1AE264}"/>
              </a:ext>
            </a:extLst>
          </p:cNvPr>
          <p:cNvSpPr/>
          <p:nvPr/>
        </p:nvSpPr>
        <p:spPr>
          <a:xfrm>
            <a:off x="7275464" y="2528707"/>
            <a:ext cx="160051" cy="15980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300" name="Straight Arrow Connector 299">
            <a:extLst>
              <a:ext uri="{FF2B5EF4-FFF2-40B4-BE49-F238E27FC236}">
                <a16:creationId xmlns:a16="http://schemas.microsoft.com/office/drawing/2014/main" id="{842593EA-9A9C-3D48-A656-74DB592D755A}"/>
              </a:ext>
            </a:extLst>
          </p:cNvPr>
          <p:cNvCxnSpPr>
            <a:cxnSpLocks/>
            <a:stCxn id="439" idx="3"/>
            <a:endCxn id="396" idx="3"/>
          </p:cNvCxnSpPr>
          <p:nvPr/>
        </p:nvCxnSpPr>
        <p:spPr>
          <a:xfrm>
            <a:off x="7435515" y="2608610"/>
            <a:ext cx="186939" cy="3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5" name="Rectangle 324">
            <a:extLst>
              <a:ext uri="{FF2B5EF4-FFF2-40B4-BE49-F238E27FC236}">
                <a16:creationId xmlns:a16="http://schemas.microsoft.com/office/drawing/2014/main" id="{DAFADDED-99BB-3E4B-8543-4F348EBB9C7B}"/>
              </a:ext>
            </a:extLst>
          </p:cNvPr>
          <p:cNvSpPr/>
          <p:nvPr/>
        </p:nvSpPr>
        <p:spPr>
          <a:xfrm>
            <a:off x="7532374" y="2840793"/>
            <a:ext cx="339164" cy="15525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396" name="Trapezoid 395">
            <a:extLst>
              <a:ext uri="{FF2B5EF4-FFF2-40B4-BE49-F238E27FC236}">
                <a16:creationId xmlns:a16="http://schemas.microsoft.com/office/drawing/2014/main" id="{3024FD87-D678-104E-964C-CF1E9823EE90}"/>
              </a:ext>
            </a:extLst>
          </p:cNvPr>
          <p:cNvSpPr/>
          <p:nvPr/>
        </p:nvSpPr>
        <p:spPr>
          <a:xfrm flipH="1">
            <a:off x="7558183" y="2526536"/>
            <a:ext cx="520502" cy="164790"/>
          </a:xfrm>
          <a:prstGeom prst="trapezoid">
            <a:avLst>
              <a:gd name="adj" fmla="val 7800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p>
        </p:txBody>
      </p:sp>
      <p:sp>
        <p:nvSpPr>
          <p:cNvPr id="398" name="Trapezoid 397">
            <a:extLst>
              <a:ext uri="{FF2B5EF4-FFF2-40B4-BE49-F238E27FC236}">
                <a16:creationId xmlns:a16="http://schemas.microsoft.com/office/drawing/2014/main" id="{5C149541-3EFF-B749-BC15-67BB5B9E8F44}"/>
              </a:ext>
            </a:extLst>
          </p:cNvPr>
          <p:cNvSpPr/>
          <p:nvPr/>
        </p:nvSpPr>
        <p:spPr>
          <a:xfrm flipH="1">
            <a:off x="7442514" y="3178055"/>
            <a:ext cx="520502" cy="164790"/>
          </a:xfrm>
          <a:prstGeom prst="trapezoid">
            <a:avLst>
              <a:gd name="adj" fmla="val 7800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p>
        </p:txBody>
      </p:sp>
      <p:cxnSp>
        <p:nvCxnSpPr>
          <p:cNvPr id="574" name="Straight Arrow Connector 573">
            <a:extLst>
              <a:ext uri="{FF2B5EF4-FFF2-40B4-BE49-F238E27FC236}">
                <a16:creationId xmlns:a16="http://schemas.microsoft.com/office/drawing/2014/main" id="{A173B6FE-E547-2247-8C7D-17FEFC1BF43C}"/>
              </a:ext>
            </a:extLst>
          </p:cNvPr>
          <p:cNvCxnSpPr/>
          <p:nvPr/>
        </p:nvCxnSpPr>
        <p:spPr>
          <a:xfrm flipV="1">
            <a:off x="7695826" y="2696574"/>
            <a:ext cx="0" cy="13493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2" name="Straight Arrow Connector 401">
            <a:extLst>
              <a:ext uri="{FF2B5EF4-FFF2-40B4-BE49-F238E27FC236}">
                <a16:creationId xmlns:a16="http://schemas.microsoft.com/office/drawing/2014/main" id="{0D0648B5-3558-DF4B-8860-C7A3788BAEBE}"/>
              </a:ext>
            </a:extLst>
          </p:cNvPr>
          <p:cNvCxnSpPr>
            <a:cxnSpLocks/>
            <a:stCxn id="398" idx="0"/>
            <a:endCxn id="325" idx="2"/>
          </p:cNvCxnSpPr>
          <p:nvPr/>
        </p:nvCxnSpPr>
        <p:spPr>
          <a:xfrm flipH="1" flipV="1">
            <a:off x="7701956" y="2996049"/>
            <a:ext cx="809" cy="18200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9" name="Rectangle 408">
            <a:extLst>
              <a:ext uri="{FF2B5EF4-FFF2-40B4-BE49-F238E27FC236}">
                <a16:creationId xmlns:a16="http://schemas.microsoft.com/office/drawing/2014/main" id="{32F07C35-FABD-1746-839B-31B470A650D2}"/>
              </a:ext>
            </a:extLst>
          </p:cNvPr>
          <p:cNvSpPr/>
          <p:nvPr/>
        </p:nvSpPr>
        <p:spPr>
          <a:xfrm>
            <a:off x="7162741" y="3180547"/>
            <a:ext cx="160051" cy="15980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410" name="Straight Arrow Connector 409">
            <a:extLst>
              <a:ext uri="{FF2B5EF4-FFF2-40B4-BE49-F238E27FC236}">
                <a16:creationId xmlns:a16="http://schemas.microsoft.com/office/drawing/2014/main" id="{2ADBB337-51A9-8C42-877B-A704E7D95D8A}"/>
              </a:ext>
            </a:extLst>
          </p:cNvPr>
          <p:cNvCxnSpPr>
            <a:cxnSpLocks/>
            <a:stCxn id="409" idx="3"/>
            <a:endCxn id="398" idx="3"/>
          </p:cNvCxnSpPr>
          <p:nvPr/>
        </p:nvCxnSpPr>
        <p:spPr>
          <a:xfrm>
            <a:off x="7322792" y="3260450"/>
            <a:ext cx="1839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Elbow Connector 247">
            <a:extLst>
              <a:ext uri="{FF2B5EF4-FFF2-40B4-BE49-F238E27FC236}">
                <a16:creationId xmlns:a16="http://schemas.microsoft.com/office/drawing/2014/main" id="{83DA5502-6201-DF4B-AEE3-D24F7AFDD513}"/>
              </a:ext>
            </a:extLst>
          </p:cNvPr>
          <p:cNvCxnSpPr>
            <a:cxnSpLocks/>
            <a:stCxn id="398" idx="0"/>
          </p:cNvCxnSpPr>
          <p:nvPr/>
        </p:nvCxnSpPr>
        <p:spPr>
          <a:xfrm rot="5400000" flipH="1" flipV="1">
            <a:off x="7589145" y="2810195"/>
            <a:ext cx="481481" cy="254240"/>
          </a:xfrm>
          <a:prstGeom prst="bentConnector3">
            <a:avLst>
              <a:gd name="adj1" fmla="val 10627"/>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6" name="TextBox 255">
            <a:extLst>
              <a:ext uri="{FF2B5EF4-FFF2-40B4-BE49-F238E27FC236}">
                <a16:creationId xmlns:a16="http://schemas.microsoft.com/office/drawing/2014/main" id="{2D1469BB-8F08-E547-9F43-A9AF4714E667}"/>
              </a:ext>
            </a:extLst>
          </p:cNvPr>
          <p:cNvSpPr txBox="1"/>
          <p:nvPr/>
        </p:nvSpPr>
        <p:spPr>
          <a:xfrm>
            <a:off x="6643148" y="2621500"/>
            <a:ext cx="1020878" cy="584775"/>
          </a:xfrm>
          <a:prstGeom prst="rect">
            <a:avLst/>
          </a:prstGeom>
          <a:noFill/>
        </p:spPr>
        <p:txBody>
          <a:bodyPr wrap="square" rtlCol="0">
            <a:spAutoFit/>
          </a:bodyPr>
          <a:lstStyle/>
          <a:p>
            <a:r>
              <a:rPr lang="en-US" sz="1600" dirty="0"/>
              <a:t>Pipeline register</a:t>
            </a:r>
          </a:p>
        </p:txBody>
      </p:sp>
      <p:sp>
        <p:nvSpPr>
          <p:cNvPr id="257" name="Triangle 256">
            <a:extLst>
              <a:ext uri="{FF2B5EF4-FFF2-40B4-BE49-F238E27FC236}">
                <a16:creationId xmlns:a16="http://schemas.microsoft.com/office/drawing/2014/main" id="{BE15C155-975C-D541-9DD5-F5138CCAACB8}"/>
              </a:ext>
            </a:extLst>
          </p:cNvPr>
          <p:cNvSpPr/>
          <p:nvPr/>
        </p:nvSpPr>
        <p:spPr>
          <a:xfrm rot="5400000">
            <a:off x="7526082" y="2871218"/>
            <a:ext cx="117009" cy="98064"/>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dk1"/>
              </a:solidFill>
            </a:endParaRPr>
          </a:p>
        </p:txBody>
      </p:sp>
      <p:cxnSp>
        <p:nvCxnSpPr>
          <p:cNvPr id="270" name="Elbow Connector 269">
            <a:extLst>
              <a:ext uri="{FF2B5EF4-FFF2-40B4-BE49-F238E27FC236}">
                <a16:creationId xmlns:a16="http://schemas.microsoft.com/office/drawing/2014/main" id="{79731700-6AB7-9C4A-B89E-08A939F8CE16}"/>
              </a:ext>
            </a:extLst>
          </p:cNvPr>
          <p:cNvCxnSpPr>
            <a:cxnSpLocks/>
            <a:stCxn id="578" idx="1"/>
            <a:endCxn id="444" idx="2"/>
          </p:cNvCxnSpPr>
          <p:nvPr/>
        </p:nvCxnSpPr>
        <p:spPr>
          <a:xfrm rot="10800000">
            <a:off x="7823745" y="3335009"/>
            <a:ext cx="453377" cy="1054781"/>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8" name="Rectangle 437">
            <a:extLst>
              <a:ext uri="{FF2B5EF4-FFF2-40B4-BE49-F238E27FC236}">
                <a16:creationId xmlns:a16="http://schemas.microsoft.com/office/drawing/2014/main" id="{A0C466B4-B1C3-E74D-AC96-EF90B1A28E6C}"/>
              </a:ext>
            </a:extLst>
          </p:cNvPr>
          <p:cNvSpPr/>
          <p:nvPr/>
        </p:nvSpPr>
        <p:spPr>
          <a:xfrm>
            <a:off x="7507976" y="3175202"/>
            <a:ext cx="160051" cy="159806"/>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42" name="Rectangle 441">
            <a:extLst>
              <a:ext uri="{FF2B5EF4-FFF2-40B4-BE49-F238E27FC236}">
                <a16:creationId xmlns:a16="http://schemas.microsoft.com/office/drawing/2014/main" id="{D04EEBDE-310E-854A-B548-593F29B30052}"/>
              </a:ext>
            </a:extLst>
          </p:cNvPr>
          <p:cNvSpPr/>
          <p:nvPr/>
        </p:nvSpPr>
        <p:spPr>
          <a:xfrm>
            <a:off x="7586557" y="3175202"/>
            <a:ext cx="160051" cy="159806"/>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43" name="Rectangle 442">
            <a:extLst>
              <a:ext uri="{FF2B5EF4-FFF2-40B4-BE49-F238E27FC236}">
                <a16:creationId xmlns:a16="http://schemas.microsoft.com/office/drawing/2014/main" id="{71B132A5-2536-5A40-AA95-F1AD4A3EF7A6}"/>
              </a:ext>
            </a:extLst>
          </p:cNvPr>
          <p:cNvSpPr/>
          <p:nvPr/>
        </p:nvSpPr>
        <p:spPr>
          <a:xfrm>
            <a:off x="7665138" y="3175202"/>
            <a:ext cx="160051" cy="159806"/>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44" name="Rectangle 443">
            <a:extLst>
              <a:ext uri="{FF2B5EF4-FFF2-40B4-BE49-F238E27FC236}">
                <a16:creationId xmlns:a16="http://schemas.microsoft.com/office/drawing/2014/main" id="{2928A230-8971-8E49-91F5-995A3FF87CFA}"/>
              </a:ext>
            </a:extLst>
          </p:cNvPr>
          <p:cNvSpPr/>
          <p:nvPr/>
        </p:nvSpPr>
        <p:spPr>
          <a:xfrm>
            <a:off x="7743718" y="3175202"/>
            <a:ext cx="160051" cy="159806"/>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445" name="Elbow Connector 444">
            <a:extLst>
              <a:ext uri="{FF2B5EF4-FFF2-40B4-BE49-F238E27FC236}">
                <a16:creationId xmlns:a16="http://schemas.microsoft.com/office/drawing/2014/main" id="{FFFEC9C7-6626-6E4F-9327-4C2BCF2AFF18}"/>
              </a:ext>
            </a:extLst>
          </p:cNvPr>
          <p:cNvCxnSpPr>
            <a:cxnSpLocks/>
            <a:stCxn id="580" idx="0"/>
            <a:endCxn id="443" idx="2"/>
          </p:cNvCxnSpPr>
          <p:nvPr/>
        </p:nvCxnSpPr>
        <p:spPr>
          <a:xfrm rot="5400000" flipH="1" flipV="1">
            <a:off x="6334335" y="3272432"/>
            <a:ext cx="1348252" cy="1473405"/>
          </a:xfrm>
          <a:prstGeom prst="bentConnector3">
            <a:avLst>
              <a:gd name="adj1" fmla="val 30925"/>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6" name="Elbow Connector 575">
            <a:extLst>
              <a:ext uri="{FF2B5EF4-FFF2-40B4-BE49-F238E27FC236}">
                <a16:creationId xmlns:a16="http://schemas.microsoft.com/office/drawing/2014/main" id="{723D4A62-FF5D-1C46-8AD1-16E89F409F84}"/>
              </a:ext>
            </a:extLst>
          </p:cNvPr>
          <p:cNvCxnSpPr>
            <a:cxnSpLocks/>
            <a:stCxn id="581" idx="3"/>
            <a:endCxn id="442" idx="2"/>
          </p:cNvCxnSpPr>
          <p:nvPr/>
        </p:nvCxnSpPr>
        <p:spPr>
          <a:xfrm>
            <a:off x="6003053" y="2657645"/>
            <a:ext cx="1663530" cy="677363"/>
          </a:xfrm>
          <a:prstGeom prst="bentConnector4">
            <a:avLst>
              <a:gd name="adj1" fmla="val 11523"/>
              <a:gd name="adj2" fmla="val 217066"/>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7" name="Elbow Connector 576">
            <a:extLst>
              <a:ext uri="{FF2B5EF4-FFF2-40B4-BE49-F238E27FC236}">
                <a16:creationId xmlns:a16="http://schemas.microsoft.com/office/drawing/2014/main" id="{5315DEC2-DAB2-D645-89FB-8CD92BDD010D}"/>
              </a:ext>
            </a:extLst>
          </p:cNvPr>
          <p:cNvCxnSpPr>
            <a:cxnSpLocks/>
            <a:endCxn id="438" idx="2"/>
          </p:cNvCxnSpPr>
          <p:nvPr/>
        </p:nvCxnSpPr>
        <p:spPr>
          <a:xfrm>
            <a:off x="6351784" y="2696574"/>
            <a:ext cx="1236218" cy="638434"/>
          </a:xfrm>
          <a:prstGeom prst="bentConnector4">
            <a:avLst>
              <a:gd name="adj1" fmla="val 99"/>
              <a:gd name="adj2" fmla="val 205016"/>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78" name="Rectangle 577">
            <a:extLst>
              <a:ext uri="{FF2B5EF4-FFF2-40B4-BE49-F238E27FC236}">
                <a16:creationId xmlns:a16="http://schemas.microsoft.com/office/drawing/2014/main" id="{B62BE121-F644-834E-8CD4-B5E46C56FE33}"/>
              </a:ext>
            </a:extLst>
          </p:cNvPr>
          <p:cNvSpPr/>
          <p:nvPr/>
        </p:nvSpPr>
        <p:spPr>
          <a:xfrm>
            <a:off x="8277121" y="4309886"/>
            <a:ext cx="160051" cy="159806"/>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580" name="Rectangle 579">
            <a:extLst>
              <a:ext uri="{FF2B5EF4-FFF2-40B4-BE49-F238E27FC236}">
                <a16:creationId xmlns:a16="http://schemas.microsoft.com/office/drawing/2014/main" id="{A0079705-5D54-7542-BFBD-501B2D2D10BB}"/>
              </a:ext>
            </a:extLst>
          </p:cNvPr>
          <p:cNvSpPr/>
          <p:nvPr/>
        </p:nvSpPr>
        <p:spPr>
          <a:xfrm>
            <a:off x="6191733" y="4683260"/>
            <a:ext cx="160051" cy="159806"/>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581" name="Rectangle 580">
            <a:extLst>
              <a:ext uri="{FF2B5EF4-FFF2-40B4-BE49-F238E27FC236}">
                <a16:creationId xmlns:a16="http://schemas.microsoft.com/office/drawing/2014/main" id="{EBEA3627-D6D5-3B43-A3C9-23F198C41FF9}"/>
              </a:ext>
            </a:extLst>
          </p:cNvPr>
          <p:cNvSpPr/>
          <p:nvPr/>
        </p:nvSpPr>
        <p:spPr>
          <a:xfrm>
            <a:off x="5843002" y="2577742"/>
            <a:ext cx="160051" cy="159806"/>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589" name="Straight Connector 588">
            <a:extLst>
              <a:ext uri="{FF2B5EF4-FFF2-40B4-BE49-F238E27FC236}">
                <a16:creationId xmlns:a16="http://schemas.microsoft.com/office/drawing/2014/main" id="{FE05063C-1999-C74F-9EDF-58E9C46A7106}"/>
              </a:ext>
            </a:extLst>
          </p:cNvPr>
          <p:cNvCxnSpPr/>
          <p:nvPr/>
        </p:nvCxnSpPr>
        <p:spPr>
          <a:xfrm>
            <a:off x="6003053" y="2428942"/>
            <a:ext cx="348731" cy="2595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75CA9AD7-721A-8240-8491-D8992592EEE3}"/>
              </a:ext>
            </a:extLst>
          </p:cNvPr>
          <p:cNvSpPr/>
          <p:nvPr/>
        </p:nvSpPr>
        <p:spPr>
          <a:xfrm>
            <a:off x="4665747" y="1063694"/>
            <a:ext cx="758952" cy="758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PE</a:t>
            </a:r>
            <a:endParaRPr lang="en-US" sz="2400" b="1" dirty="0"/>
          </a:p>
        </p:txBody>
      </p:sp>
    </p:spTree>
    <p:extLst>
      <p:ext uri="{BB962C8B-B14F-4D97-AF65-F5344CB8AC3E}">
        <p14:creationId xmlns:p14="http://schemas.microsoft.com/office/powerpoint/2010/main" val="3977570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B4236-0456-1B42-995A-FAEC1444D8B6}"/>
              </a:ext>
            </a:extLst>
          </p:cNvPr>
          <p:cNvSpPr>
            <a:spLocks noGrp="1"/>
          </p:cNvSpPr>
          <p:nvPr>
            <p:ph type="title"/>
          </p:nvPr>
        </p:nvSpPr>
        <p:spPr>
          <a:xfrm>
            <a:off x="838200" y="365125"/>
            <a:ext cx="10515600" cy="1325563"/>
          </a:xfrm>
        </p:spPr>
        <p:txBody>
          <a:bodyPr/>
          <a:lstStyle/>
          <a:p>
            <a:r>
              <a:rPr lang="en-US" dirty="0"/>
              <a:t>Switch Box (SB)</a:t>
            </a:r>
          </a:p>
        </p:txBody>
      </p:sp>
      <p:grpSp>
        <p:nvGrpSpPr>
          <p:cNvPr id="3" name="Group 2">
            <a:extLst>
              <a:ext uri="{FF2B5EF4-FFF2-40B4-BE49-F238E27FC236}">
                <a16:creationId xmlns:a16="http://schemas.microsoft.com/office/drawing/2014/main" id="{1AC5A63D-ADA4-2F48-9AD8-DE133EF9BD00}"/>
              </a:ext>
            </a:extLst>
          </p:cNvPr>
          <p:cNvGrpSpPr/>
          <p:nvPr/>
        </p:nvGrpSpPr>
        <p:grpSpPr>
          <a:xfrm>
            <a:off x="6288719" y="866541"/>
            <a:ext cx="1713237" cy="3353681"/>
            <a:chOff x="6187620" y="1690688"/>
            <a:chExt cx="908629" cy="1778652"/>
          </a:xfrm>
        </p:grpSpPr>
        <p:grpSp>
          <p:nvGrpSpPr>
            <p:cNvPr id="22" name="Group 21">
              <a:extLst>
                <a:ext uri="{FF2B5EF4-FFF2-40B4-BE49-F238E27FC236}">
                  <a16:creationId xmlns:a16="http://schemas.microsoft.com/office/drawing/2014/main" id="{59BF73A2-7E5F-7444-B20E-5A513E4492C6}"/>
                </a:ext>
              </a:extLst>
            </p:cNvPr>
            <p:cNvGrpSpPr/>
            <p:nvPr/>
          </p:nvGrpSpPr>
          <p:grpSpPr>
            <a:xfrm>
              <a:off x="6187620" y="1690688"/>
              <a:ext cx="808853" cy="179973"/>
              <a:chOff x="7451643" y="1504107"/>
              <a:chExt cx="808853" cy="2509732"/>
            </a:xfrm>
          </p:grpSpPr>
          <p:cxnSp>
            <p:nvCxnSpPr>
              <p:cNvPr id="449" name="Straight Connector 448">
                <a:extLst>
                  <a:ext uri="{FF2B5EF4-FFF2-40B4-BE49-F238E27FC236}">
                    <a16:creationId xmlns:a16="http://schemas.microsoft.com/office/drawing/2014/main" id="{DCECFACA-07A5-BF4A-B275-4118DC2813A8}"/>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0" name="Straight Connector 449">
                <a:extLst>
                  <a:ext uri="{FF2B5EF4-FFF2-40B4-BE49-F238E27FC236}">
                    <a16:creationId xmlns:a16="http://schemas.microsoft.com/office/drawing/2014/main" id="{9FC65DC2-420A-7A40-AFC4-26B0943BB572}"/>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1" name="Straight Connector 450">
                <a:extLst>
                  <a:ext uri="{FF2B5EF4-FFF2-40B4-BE49-F238E27FC236}">
                    <a16:creationId xmlns:a16="http://schemas.microsoft.com/office/drawing/2014/main" id="{7BDA733B-433D-7442-BD06-53CAB218FA75}"/>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2" name="Straight Connector 451">
                <a:extLst>
                  <a:ext uri="{FF2B5EF4-FFF2-40B4-BE49-F238E27FC236}">
                    <a16:creationId xmlns:a16="http://schemas.microsoft.com/office/drawing/2014/main" id="{8758624D-8B29-D341-8C07-64AE75E7DB23}"/>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3" name="Straight Connector 452">
                <a:extLst>
                  <a:ext uri="{FF2B5EF4-FFF2-40B4-BE49-F238E27FC236}">
                    <a16:creationId xmlns:a16="http://schemas.microsoft.com/office/drawing/2014/main" id="{2D186A8B-E43E-AB4D-B8F4-8DA9E8ED2179}"/>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21" name="Group 20">
              <a:extLst>
                <a:ext uri="{FF2B5EF4-FFF2-40B4-BE49-F238E27FC236}">
                  <a16:creationId xmlns:a16="http://schemas.microsoft.com/office/drawing/2014/main" id="{4B786349-9BB7-8A41-9D91-35E9FCFD59B3}"/>
                </a:ext>
              </a:extLst>
            </p:cNvPr>
            <p:cNvGrpSpPr/>
            <p:nvPr/>
          </p:nvGrpSpPr>
          <p:grpSpPr>
            <a:xfrm>
              <a:off x="6187620" y="1846993"/>
              <a:ext cx="808853" cy="1266422"/>
              <a:chOff x="7463112" y="1526872"/>
              <a:chExt cx="808853" cy="4804920"/>
            </a:xfrm>
          </p:grpSpPr>
          <p:cxnSp>
            <p:nvCxnSpPr>
              <p:cNvPr id="108" name="Straight Connector 107">
                <a:extLst>
                  <a:ext uri="{FF2B5EF4-FFF2-40B4-BE49-F238E27FC236}">
                    <a16:creationId xmlns:a16="http://schemas.microsoft.com/office/drawing/2014/main" id="{33527499-DCC1-2A4C-BEBF-B28EF6D10CF3}"/>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09" name="Straight Connector 108">
                <a:extLst>
                  <a:ext uri="{FF2B5EF4-FFF2-40B4-BE49-F238E27FC236}">
                    <a16:creationId xmlns:a16="http://schemas.microsoft.com/office/drawing/2014/main" id="{9AF68693-810E-0442-B259-BE7FB04B4A3F}"/>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1" name="Straight Connector 110">
                <a:extLst>
                  <a:ext uri="{FF2B5EF4-FFF2-40B4-BE49-F238E27FC236}">
                    <a16:creationId xmlns:a16="http://schemas.microsoft.com/office/drawing/2014/main" id="{4ECF6256-69AD-A644-927E-D343176398E1}"/>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2" name="Straight Connector 111">
                <a:extLst>
                  <a:ext uri="{FF2B5EF4-FFF2-40B4-BE49-F238E27FC236}">
                    <a16:creationId xmlns:a16="http://schemas.microsoft.com/office/drawing/2014/main" id="{0B6755AB-CF3C-EE4E-8DD1-784AC23135F9}"/>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447" name="Straight Connector 446">
                <a:extLst>
                  <a:ext uri="{FF2B5EF4-FFF2-40B4-BE49-F238E27FC236}">
                    <a16:creationId xmlns:a16="http://schemas.microsoft.com/office/drawing/2014/main" id="{BC075D64-F76E-C84C-BFF3-3CB1D7387E4D}"/>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nvGrpSpPr>
            <p:cNvPr id="455" name="Group 454">
              <a:extLst>
                <a:ext uri="{FF2B5EF4-FFF2-40B4-BE49-F238E27FC236}">
                  <a16:creationId xmlns:a16="http://schemas.microsoft.com/office/drawing/2014/main" id="{50F2FFBB-C858-F647-BBC5-E7CD4C7F8FA3}"/>
                </a:ext>
              </a:extLst>
            </p:cNvPr>
            <p:cNvGrpSpPr/>
            <p:nvPr/>
          </p:nvGrpSpPr>
          <p:grpSpPr>
            <a:xfrm flipV="1">
              <a:off x="6287396" y="2252237"/>
              <a:ext cx="808853" cy="1217103"/>
              <a:chOff x="7451643" y="1504107"/>
              <a:chExt cx="808853" cy="2509732"/>
            </a:xfrm>
          </p:grpSpPr>
          <p:cxnSp>
            <p:nvCxnSpPr>
              <p:cNvPr id="462" name="Straight Connector 461">
                <a:extLst>
                  <a:ext uri="{FF2B5EF4-FFF2-40B4-BE49-F238E27FC236}">
                    <a16:creationId xmlns:a16="http://schemas.microsoft.com/office/drawing/2014/main" id="{92229569-7BDC-2F46-9BF6-1FBBD5CB37F8}"/>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3" name="Straight Connector 462">
                <a:extLst>
                  <a:ext uri="{FF2B5EF4-FFF2-40B4-BE49-F238E27FC236}">
                    <a16:creationId xmlns:a16="http://schemas.microsoft.com/office/drawing/2014/main" id="{CC55DCCB-EFEA-2843-894D-79BE5F992E8D}"/>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4" name="Straight Connector 463">
                <a:extLst>
                  <a:ext uri="{FF2B5EF4-FFF2-40B4-BE49-F238E27FC236}">
                    <a16:creationId xmlns:a16="http://schemas.microsoft.com/office/drawing/2014/main" id="{84E77EDE-AF11-1D46-AA95-F83370F16ADA}"/>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5" name="Straight Connector 464">
                <a:extLst>
                  <a:ext uri="{FF2B5EF4-FFF2-40B4-BE49-F238E27FC236}">
                    <a16:creationId xmlns:a16="http://schemas.microsoft.com/office/drawing/2014/main" id="{37888E23-806C-5B47-BA1E-259FE282D333}"/>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6" name="Straight Connector 465">
                <a:extLst>
                  <a:ext uri="{FF2B5EF4-FFF2-40B4-BE49-F238E27FC236}">
                    <a16:creationId xmlns:a16="http://schemas.microsoft.com/office/drawing/2014/main" id="{E43A2BE6-45A1-2745-97A0-D6152025346A}"/>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456" name="Group 455">
              <a:extLst>
                <a:ext uri="{FF2B5EF4-FFF2-40B4-BE49-F238E27FC236}">
                  <a16:creationId xmlns:a16="http://schemas.microsoft.com/office/drawing/2014/main" id="{528479A6-A600-F445-8E98-507D285A7564}"/>
                </a:ext>
              </a:extLst>
            </p:cNvPr>
            <p:cNvGrpSpPr/>
            <p:nvPr/>
          </p:nvGrpSpPr>
          <p:grpSpPr>
            <a:xfrm flipV="1">
              <a:off x="6287396" y="1846994"/>
              <a:ext cx="808853" cy="438114"/>
              <a:chOff x="7463112" y="1526872"/>
              <a:chExt cx="808853" cy="4804920"/>
            </a:xfrm>
          </p:grpSpPr>
          <p:cxnSp>
            <p:nvCxnSpPr>
              <p:cNvPr id="457" name="Straight Connector 456">
                <a:extLst>
                  <a:ext uri="{FF2B5EF4-FFF2-40B4-BE49-F238E27FC236}">
                    <a16:creationId xmlns:a16="http://schemas.microsoft.com/office/drawing/2014/main" id="{0671F501-6E17-2B42-A7C9-D14ABEE1258C}"/>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58" name="Straight Connector 457">
                <a:extLst>
                  <a:ext uri="{FF2B5EF4-FFF2-40B4-BE49-F238E27FC236}">
                    <a16:creationId xmlns:a16="http://schemas.microsoft.com/office/drawing/2014/main" id="{83E59629-B2E4-1B42-9CFF-2C1BC77371C2}"/>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59" name="Straight Connector 458">
                <a:extLst>
                  <a:ext uri="{FF2B5EF4-FFF2-40B4-BE49-F238E27FC236}">
                    <a16:creationId xmlns:a16="http://schemas.microsoft.com/office/drawing/2014/main" id="{4EB65C64-4AAF-3645-B4E3-2A852CC65BC8}"/>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60" name="Straight Connector 459">
                <a:extLst>
                  <a:ext uri="{FF2B5EF4-FFF2-40B4-BE49-F238E27FC236}">
                    <a16:creationId xmlns:a16="http://schemas.microsoft.com/office/drawing/2014/main" id="{1FF9AB9E-FD89-D349-AEA2-DA1F7140C4D2}"/>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61" name="Straight Connector 460">
                <a:extLst>
                  <a:ext uri="{FF2B5EF4-FFF2-40B4-BE49-F238E27FC236}">
                    <a16:creationId xmlns:a16="http://schemas.microsoft.com/office/drawing/2014/main" id="{C8DDD14C-8BF5-8A40-9AFD-BB5DB0F689A8}"/>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grpSp>
        <p:nvGrpSpPr>
          <p:cNvPr id="14" name="Group 13">
            <a:extLst>
              <a:ext uri="{FF2B5EF4-FFF2-40B4-BE49-F238E27FC236}">
                <a16:creationId xmlns:a16="http://schemas.microsoft.com/office/drawing/2014/main" id="{456C4A2A-2D49-D748-8157-D1E6A29CA50F}"/>
              </a:ext>
            </a:extLst>
          </p:cNvPr>
          <p:cNvGrpSpPr/>
          <p:nvPr/>
        </p:nvGrpSpPr>
        <p:grpSpPr>
          <a:xfrm flipH="1">
            <a:off x="6277483" y="3176440"/>
            <a:ext cx="1713237" cy="3353681"/>
            <a:chOff x="5578983" y="3176440"/>
            <a:chExt cx="1713237" cy="3353681"/>
          </a:xfrm>
        </p:grpSpPr>
        <p:grpSp>
          <p:nvGrpSpPr>
            <p:cNvPr id="13" name="Group 12">
              <a:extLst>
                <a:ext uri="{FF2B5EF4-FFF2-40B4-BE49-F238E27FC236}">
                  <a16:creationId xmlns:a16="http://schemas.microsoft.com/office/drawing/2014/main" id="{50980E7B-EB30-FE42-8BD6-2D6A2DC083EB}"/>
                </a:ext>
              </a:extLst>
            </p:cNvPr>
            <p:cNvGrpSpPr/>
            <p:nvPr/>
          </p:nvGrpSpPr>
          <p:grpSpPr>
            <a:xfrm>
              <a:off x="5578983" y="3847543"/>
              <a:ext cx="1525107" cy="2682578"/>
              <a:chOff x="5578983" y="3847543"/>
              <a:chExt cx="1525107" cy="2682578"/>
            </a:xfrm>
          </p:grpSpPr>
          <p:grpSp>
            <p:nvGrpSpPr>
              <p:cNvPr id="94" name="Group 93">
                <a:extLst>
                  <a:ext uri="{FF2B5EF4-FFF2-40B4-BE49-F238E27FC236}">
                    <a16:creationId xmlns:a16="http://schemas.microsoft.com/office/drawing/2014/main" id="{372E04C7-50B6-7646-ADC1-B201C76F680B}"/>
                  </a:ext>
                </a:extLst>
              </p:cNvPr>
              <p:cNvGrpSpPr/>
              <p:nvPr/>
            </p:nvGrpSpPr>
            <p:grpSpPr>
              <a:xfrm rot="10800000" flipH="1">
                <a:off x="5578983" y="6190779"/>
                <a:ext cx="1525107" cy="339342"/>
                <a:chOff x="7451643" y="1504107"/>
                <a:chExt cx="808853" cy="2509732"/>
              </a:xfrm>
            </p:grpSpPr>
            <p:cxnSp>
              <p:nvCxnSpPr>
                <p:cNvPr id="117" name="Straight Connector 116">
                  <a:extLst>
                    <a:ext uri="{FF2B5EF4-FFF2-40B4-BE49-F238E27FC236}">
                      <a16:creationId xmlns:a16="http://schemas.microsoft.com/office/drawing/2014/main" id="{4D73C6E3-45A4-D742-8665-D1947BC38F17}"/>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18" name="Straight Connector 117">
                  <a:extLst>
                    <a:ext uri="{FF2B5EF4-FFF2-40B4-BE49-F238E27FC236}">
                      <a16:creationId xmlns:a16="http://schemas.microsoft.com/office/drawing/2014/main" id="{812476AC-4EC0-F34B-8B92-0DC973809B19}"/>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19" name="Straight Connector 118">
                  <a:extLst>
                    <a:ext uri="{FF2B5EF4-FFF2-40B4-BE49-F238E27FC236}">
                      <a16:creationId xmlns:a16="http://schemas.microsoft.com/office/drawing/2014/main" id="{F6CCC734-45F6-9041-80F1-D140C9C823E2}"/>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20" name="Straight Connector 119">
                  <a:extLst>
                    <a:ext uri="{FF2B5EF4-FFF2-40B4-BE49-F238E27FC236}">
                      <a16:creationId xmlns:a16="http://schemas.microsoft.com/office/drawing/2014/main" id="{06237E67-7109-8146-AFD7-C075B06B801F}"/>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21" name="Straight Connector 120">
                  <a:extLst>
                    <a:ext uri="{FF2B5EF4-FFF2-40B4-BE49-F238E27FC236}">
                      <a16:creationId xmlns:a16="http://schemas.microsoft.com/office/drawing/2014/main" id="{82D362C4-11AC-7F4B-AD98-CA56704D4A2B}"/>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95" name="Group 94">
                <a:extLst>
                  <a:ext uri="{FF2B5EF4-FFF2-40B4-BE49-F238E27FC236}">
                    <a16:creationId xmlns:a16="http://schemas.microsoft.com/office/drawing/2014/main" id="{50E49F41-B7DE-3D4B-9FB8-71332987323B}"/>
                  </a:ext>
                </a:extLst>
              </p:cNvPr>
              <p:cNvGrpSpPr/>
              <p:nvPr/>
            </p:nvGrpSpPr>
            <p:grpSpPr>
              <a:xfrm rot="10800000" flipH="1">
                <a:off x="5578983" y="3847543"/>
                <a:ext cx="1525107" cy="2387862"/>
                <a:chOff x="7463112" y="1526872"/>
                <a:chExt cx="808853" cy="4804920"/>
              </a:xfrm>
            </p:grpSpPr>
            <p:cxnSp>
              <p:nvCxnSpPr>
                <p:cNvPr id="110" name="Straight Connector 109">
                  <a:extLst>
                    <a:ext uri="{FF2B5EF4-FFF2-40B4-BE49-F238E27FC236}">
                      <a16:creationId xmlns:a16="http://schemas.microsoft.com/office/drawing/2014/main" id="{AF9683E3-DF58-2B4D-9F11-3AA8C9ACDDEF}"/>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3" name="Straight Connector 112">
                  <a:extLst>
                    <a:ext uri="{FF2B5EF4-FFF2-40B4-BE49-F238E27FC236}">
                      <a16:creationId xmlns:a16="http://schemas.microsoft.com/office/drawing/2014/main" id="{704E7C2F-2AF7-4942-B0DC-106B77360B35}"/>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4" name="Straight Connector 113">
                  <a:extLst>
                    <a:ext uri="{FF2B5EF4-FFF2-40B4-BE49-F238E27FC236}">
                      <a16:creationId xmlns:a16="http://schemas.microsoft.com/office/drawing/2014/main" id="{9C525252-E147-7A48-92E2-8D010DFBE310}"/>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5" name="Straight Connector 114">
                  <a:extLst>
                    <a:ext uri="{FF2B5EF4-FFF2-40B4-BE49-F238E27FC236}">
                      <a16:creationId xmlns:a16="http://schemas.microsoft.com/office/drawing/2014/main" id="{2495375A-7435-1A47-812C-E83D8893D21E}"/>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6" name="Straight Connector 115">
                  <a:extLst>
                    <a:ext uri="{FF2B5EF4-FFF2-40B4-BE49-F238E27FC236}">
                      <a16:creationId xmlns:a16="http://schemas.microsoft.com/office/drawing/2014/main" id="{90EBC672-F6DA-E441-9DDD-CC4A8E5E25C2}"/>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grpSp>
          <p:nvGrpSpPr>
            <p:cNvPr id="12" name="Group 11">
              <a:extLst>
                <a:ext uri="{FF2B5EF4-FFF2-40B4-BE49-F238E27FC236}">
                  <a16:creationId xmlns:a16="http://schemas.microsoft.com/office/drawing/2014/main" id="{6FDEA6E1-6CCC-5745-9AEA-73B93C94B36D}"/>
                </a:ext>
              </a:extLst>
            </p:cNvPr>
            <p:cNvGrpSpPr/>
            <p:nvPr/>
          </p:nvGrpSpPr>
          <p:grpSpPr>
            <a:xfrm>
              <a:off x="5767113" y="3176440"/>
              <a:ext cx="1525107" cy="3058963"/>
              <a:chOff x="5767113" y="3176440"/>
              <a:chExt cx="1525107" cy="3058963"/>
            </a:xfrm>
          </p:grpSpPr>
          <p:grpSp>
            <p:nvGrpSpPr>
              <p:cNvPr id="96" name="Group 95">
                <a:extLst>
                  <a:ext uri="{FF2B5EF4-FFF2-40B4-BE49-F238E27FC236}">
                    <a16:creationId xmlns:a16="http://schemas.microsoft.com/office/drawing/2014/main" id="{653AFFA0-3716-C946-AAC0-2FDB7B12F2E9}"/>
                  </a:ext>
                </a:extLst>
              </p:cNvPr>
              <p:cNvGrpSpPr/>
              <p:nvPr/>
            </p:nvGrpSpPr>
            <p:grpSpPr>
              <a:xfrm rot="10800000" flipH="1" flipV="1">
                <a:off x="5767113" y="3176440"/>
                <a:ext cx="1525107" cy="2294870"/>
                <a:chOff x="7451643" y="1504107"/>
                <a:chExt cx="808853" cy="2509732"/>
              </a:xfrm>
            </p:grpSpPr>
            <p:cxnSp>
              <p:nvCxnSpPr>
                <p:cNvPr id="103" name="Straight Connector 102">
                  <a:extLst>
                    <a:ext uri="{FF2B5EF4-FFF2-40B4-BE49-F238E27FC236}">
                      <a16:creationId xmlns:a16="http://schemas.microsoft.com/office/drawing/2014/main" id="{A291C2A0-52DA-B14A-B05C-C896BAE9DF1F}"/>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4" name="Straight Connector 103">
                  <a:extLst>
                    <a:ext uri="{FF2B5EF4-FFF2-40B4-BE49-F238E27FC236}">
                      <a16:creationId xmlns:a16="http://schemas.microsoft.com/office/drawing/2014/main" id="{673724B7-ECAF-C040-A095-A101CC6952E7}"/>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5" name="Straight Connector 104">
                  <a:extLst>
                    <a:ext uri="{FF2B5EF4-FFF2-40B4-BE49-F238E27FC236}">
                      <a16:creationId xmlns:a16="http://schemas.microsoft.com/office/drawing/2014/main" id="{C8DCBC61-3DEA-C349-8775-48332A26D05E}"/>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6" name="Straight Connector 105">
                  <a:extLst>
                    <a:ext uri="{FF2B5EF4-FFF2-40B4-BE49-F238E27FC236}">
                      <a16:creationId xmlns:a16="http://schemas.microsoft.com/office/drawing/2014/main" id="{10320603-8A24-814F-86E8-FCAEAF699421}"/>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7" name="Straight Connector 106">
                  <a:extLst>
                    <a:ext uri="{FF2B5EF4-FFF2-40B4-BE49-F238E27FC236}">
                      <a16:creationId xmlns:a16="http://schemas.microsoft.com/office/drawing/2014/main" id="{82948DBF-886D-814B-B3F9-38FF2D1C8EBF}"/>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97" name="Group 96">
                <a:extLst>
                  <a:ext uri="{FF2B5EF4-FFF2-40B4-BE49-F238E27FC236}">
                    <a16:creationId xmlns:a16="http://schemas.microsoft.com/office/drawing/2014/main" id="{7DBCFFDB-3B5A-E948-9C19-CD4756684ED6}"/>
                  </a:ext>
                </a:extLst>
              </p:cNvPr>
              <p:cNvGrpSpPr/>
              <p:nvPr/>
            </p:nvGrpSpPr>
            <p:grpSpPr>
              <a:xfrm rot="10800000" flipH="1" flipV="1">
                <a:off x="5767113" y="5409331"/>
                <a:ext cx="1525107" cy="826072"/>
                <a:chOff x="7463112" y="1526872"/>
                <a:chExt cx="808853" cy="4804920"/>
              </a:xfrm>
            </p:grpSpPr>
            <p:cxnSp>
              <p:nvCxnSpPr>
                <p:cNvPr id="98" name="Straight Connector 97">
                  <a:extLst>
                    <a:ext uri="{FF2B5EF4-FFF2-40B4-BE49-F238E27FC236}">
                      <a16:creationId xmlns:a16="http://schemas.microsoft.com/office/drawing/2014/main" id="{0BACE760-CA2F-214C-8587-09E0E44E34D4}"/>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99" name="Straight Connector 98">
                  <a:extLst>
                    <a:ext uri="{FF2B5EF4-FFF2-40B4-BE49-F238E27FC236}">
                      <a16:creationId xmlns:a16="http://schemas.microsoft.com/office/drawing/2014/main" id="{B160E7AA-F7F1-9D40-8B11-054ACA3DAFAA}"/>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00" name="Straight Connector 99">
                  <a:extLst>
                    <a:ext uri="{FF2B5EF4-FFF2-40B4-BE49-F238E27FC236}">
                      <a16:creationId xmlns:a16="http://schemas.microsoft.com/office/drawing/2014/main" id="{E10DB84D-0013-1743-A468-0AC861C56298}"/>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01" name="Straight Connector 100">
                  <a:extLst>
                    <a:ext uri="{FF2B5EF4-FFF2-40B4-BE49-F238E27FC236}">
                      <a16:creationId xmlns:a16="http://schemas.microsoft.com/office/drawing/2014/main" id="{985E4582-A937-A84C-8A5E-247490A6BBDE}"/>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02" name="Straight Connector 101">
                  <a:extLst>
                    <a:ext uri="{FF2B5EF4-FFF2-40B4-BE49-F238E27FC236}">
                      <a16:creationId xmlns:a16="http://schemas.microsoft.com/office/drawing/2014/main" id="{40E707A2-5BE3-C14C-BB2D-F077D79CD02B}"/>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grpSp>
      <p:grpSp>
        <p:nvGrpSpPr>
          <p:cNvPr id="122" name="Group 121">
            <a:extLst>
              <a:ext uri="{FF2B5EF4-FFF2-40B4-BE49-F238E27FC236}">
                <a16:creationId xmlns:a16="http://schemas.microsoft.com/office/drawing/2014/main" id="{E5C4BC72-8B32-6E44-BC2F-21C4A6159675}"/>
              </a:ext>
            </a:extLst>
          </p:cNvPr>
          <p:cNvGrpSpPr/>
          <p:nvPr/>
        </p:nvGrpSpPr>
        <p:grpSpPr>
          <a:xfrm rot="5400000">
            <a:off x="7432434" y="2007153"/>
            <a:ext cx="1713236" cy="3353681"/>
            <a:chOff x="6187620" y="1690688"/>
            <a:chExt cx="908629" cy="1778652"/>
          </a:xfrm>
        </p:grpSpPr>
        <p:grpSp>
          <p:nvGrpSpPr>
            <p:cNvPr id="123" name="Group 122">
              <a:extLst>
                <a:ext uri="{FF2B5EF4-FFF2-40B4-BE49-F238E27FC236}">
                  <a16:creationId xmlns:a16="http://schemas.microsoft.com/office/drawing/2014/main" id="{329FAF80-825E-DB43-84DC-CA1C8610121F}"/>
                </a:ext>
              </a:extLst>
            </p:cNvPr>
            <p:cNvGrpSpPr/>
            <p:nvPr/>
          </p:nvGrpSpPr>
          <p:grpSpPr>
            <a:xfrm>
              <a:off x="6187620" y="1690688"/>
              <a:ext cx="808853" cy="179973"/>
              <a:chOff x="7451643" y="1504107"/>
              <a:chExt cx="808853" cy="2509732"/>
            </a:xfrm>
          </p:grpSpPr>
          <p:cxnSp>
            <p:nvCxnSpPr>
              <p:cNvPr id="143" name="Straight Connector 142">
                <a:extLst>
                  <a:ext uri="{FF2B5EF4-FFF2-40B4-BE49-F238E27FC236}">
                    <a16:creationId xmlns:a16="http://schemas.microsoft.com/office/drawing/2014/main" id="{9E6C394D-14BB-8241-AD5B-82B6194FAAFD}"/>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4" name="Straight Connector 143">
                <a:extLst>
                  <a:ext uri="{FF2B5EF4-FFF2-40B4-BE49-F238E27FC236}">
                    <a16:creationId xmlns:a16="http://schemas.microsoft.com/office/drawing/2014/main" id="{81F86C9F-D18A-3345-BBBF-A16CCE124FA5}"/>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5" name="Straight Connector 144">
                <a:extLst>
                  <a:ext uri="{FF2B5EF4-FFF2-40B4-BE49-F238E27FC236}">
                    <a16:creationId xmlns:a16="http://schemas.microsoft.com/office/drawing/2014/main" id="{4B2CEB2D-D16D-454A-BCC5-A3850746B60D}"/>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6" name="Straight Connector 145">
                <a:extLst>
                  <a:ext uri="{FF2B5EF4-FFF2-40B4-BE49-F238E27FC236}">
                    <a16:creationId xmlns:a16="http://schemas.microsoft.com/office/drawing/2014/main" id="{4914E54D-164D-714E-86BC-11507FB2FBE1}"/>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7" name="Straight Connector 146">
                <a:extLst>
                  <a:ext uri="{FF2B5EF4-FFF2-40B4-BE49-F238E27FC236}">
                    <a16:creationId xmlns:a16="http://schemas.microsoft.com/office/drawing/2014/main" id="{080A726E-B4BE-E240-9C2F-508BFAB976B0}"/>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124" name="Group 123">
              <a:extLst>
                <a:ext uri="{FF2B5EF4-FFF2-40B4-BE49-F238E27FC236}">
                  <a16:creationId xmlns:a16="http://schemas.microsoft.com/office/drawing/2014/main" id="{7C5BA533-4CA2-6E45-B356-1E918F1F3B88}"/>
                </a:ext>
              </a:extLst>
            </p:cNvPr>
            <p:cNvGrpSpPr/>
            <p:nvPr/>
          </p:nvGrpSpPr>
          <p:grpSpPr>
            <a:xfrm>
              <a:off x="6187620" y="1846993"/>
              <a:ext cx="808853" cy="1266422"/>
              <a:chOff x="7463112" y="1526872"/>
              <a:chExt cx="808853" cy="4804920"/>
            </a:xfrm>
          </p:grpSpPr>
          <p:cxnSp>
            <p:nvCxnSpPr>
              <p:cNvPr id="138" name="Straight Connector 137">
                <a:extLst>
                  <a:ext uri="{FF2B5EF4-FFF2-40B4-BE49-F238E27FC236}">
                    <a16:creationId xmlns:a16="http://schemas.microsoft.com/office/drawing/2014/main" id="{65E2C643-3656-5740-BFE2-5081717519AE}"/>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39" name="Straight Connector 138">
                <a:extLst>
                  <a:ext uri="{FF2B5EF4-FFF2-40B4-BE49-F238E27FC236}">
                    <a16:creationId xmlns:a16="http://schemas.microsoft.com/office/drawing/2014/main" id="{1A16095C-DACE-044E-9CDC-7386D0C6DE64}"/>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40" name="Straight Connector 139">
                <a:extLst>
                  <a:ext uri="{FF2B5EF4-FFF2-40B4-BE49-F238E27FC236}">
                    <a16:creationId xmlns:a16="http://schemas.microsoft.com/office/drawing/2014/main" id="{09005E27-4501-3747-9D63-E724A67DB4F9}"/>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41" name="Straight Connector 140">
                <a:extLst>
                  <a:ext uri="{FF2B5EF4-FFF2-40B4-BE49-F238E27FC236}">
                    <a16:creationId xmlns:a16="http://schemas.microsoft.com/office/drawing/2014/main" id="{0D0F37F1-0847-6D46-8B8C-984AA5715555}"/>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42" name="Straight Connector 141">
                <a:extLst>
                  <a:ext uri="{FF2B5EF4-FFF2-40B4-BE49-F238E27FC236}">
                    <a16:creationId xmlns:a16="http://schemas.microsoft.com/office/drawing/2014/main" id="{E1B4FF7A-A6F4-6A48-93E0-1FFC3A6B1B14}"/>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nvGrpSpPr>
            <p:cNvPr id="125" name="Group 124">
              <a:extLst>
                <a:ext uri="{FF2B5EF4-FFF2-40B4-BE49-F238E27FC236}">
                  <a16:creationId xmlns:a16="http://schemas.microsoft.com/office/drawing/2014/main" id="{8581DBB8-DE45-0C44-BD8D-55B0B1501B11}"/>
                </a:ext>
              </a:extLst>
            </p:cNvPr>
            <p:cNvGrpSpPr/>
            <p:nvPr/>
          </p:nvGrpSpPr>
          <p:grpSpPr>
            <a:xfrm flipV="1">
              <a:off x="6287396" y="2252237"/>
              <a:ext cx="808853" cy="1217103"/>
              <a:chOff x="7451643" y="1504107"/>
              <a:chExt cx="808853" cy="2509732"/>
            </a:xfrm>
          </p:grpSpPr>
          <p:cxnSp>
            <p:nvCxnSpPr>
              <p:cNvPr id="133" name="Straight Connector 132">
                <a:extLst>
                  <a:ext uri="{FF2B5EF4-FFF2-40B4-BE49-F238E27FC236}">
                    <a16:creationId xmlns:a16="http://schemas.microsoft.com/office/drawing/2014/main" id="{7FCBC6FD-0B8E-E242-A7FC-68B7D9806241}"/>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4" name="Straight Connector 133">
                <a:extLst>
                  <a:ext uri="{FF2B5EF4-FFF2-40B4-BE49-F238E27FC236}">
                    <a16:creationId xmlns:a16="http://schemas.microsoft.com/office/drawing/2014/main" id="{75D01B73-EE27-9E46-BF4A-73D84000B0F0}"/>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5" name="Straight Connector 134">
                <a:extLst>
                  <a:ext uri="{FF2B5EF4-FFF2-40B4-BE49-F238E27FC236}">
                    <a16:creationId xmlns:a16="http://schemas.microsoft.com/office/drawing/2014/main" id="{144CF051-4647-C54A-819D-06D9B7DE5219}"/>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6" name="Straight Connector 135">
                <a:extLst>
                  <a:ext uri="{FF2B5EF4-FFF2-40B4-BE49-F238E27FC236}">
                    <a16:creationId xmlns:a16="http://schemas.microsoft.com/office/drawing/2014/main" id="{72047243-A06D-EA43-B599-5B927300C375}"/>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7" name="Straight Connector 136">
                <a:extLst>
                  <a:ext uri="{FF2B5EF4-FFF2-40B4-BE49-F238E27FC236}">
                    <a16:creationId xmlns:a16="http://schemas.microsoft.com/office/drawing/2014/main" id="{8552603D-6331-1C4B-A0EF-A69213263453}"/>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126" name="Group 125">
              <a:extLst>
                <a:ext uri="{FF2B5EF4-FFF2-40B4-BE49-F238E27FC236}">
                  <a16:creationId xmlns:a16="http://schemas.microsoft.com/office/drawing/2014/main" id="{B40B9DD7-4DE2-8F42-9BBD-5F6C638421BC}"/>
                </a:ext>
              </a:extLst>
            </p:cNvPr>
            <p:cNvGrpSpPr/>
            <p:nvPr/>
          </p:nvGrpSpPr>
          <p:grpSpPr>
            <a:xfrm flipV="1">
              <a:off x="6287396" y="1846994"/>
              <a:ext cx="808853" cy="438114"/>
              <a:chOff x="7463112" y="1526872"/>
              <a:chExt cx="808853" cy="4804920"/>
            </a:xfrm>
          </p:grpSpPr>
          <p:cxnSp>
            <p:nvCxnSpPr>
              <p:cNvPr id="127" name="Straight Connector 126">
                <a:extLst>
                  <a:ext uri="{FF2B5EF4-FFF2-40B4-BE49-F238E27FC236}">
                    <a16:creationId xmlns:a16="http://schemas.microsoft.com/office/drawing/2014/main" id="{1E3ECDE8-98E4-3345-A2B4-4F3FC5AF0B2F}"/>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28" name="Straight Connector 127">
                <a:extLst>
                  <a:ext uri="{FF2B5EF4-FFF2-40B4-BE49-F238E27FC236}">
                    <a16:creationId xmlns:a16="http://schemas.microsoft.com/office/drawing/2014/main" id="{C363B7F7-1B4F-E84B-9918-DB9607366E5B}"/>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29" name="Straight Connector 128">
                <a:extLst>
                  <a:ext uri="{FF2B5EF4-FFF2-40B4-BE49-F238E27FC236}">
                    <a16:creationId xmlns:a16="http://schemas.microsoft.com/office/drawing/2014/main" id="{460A1B0B-5DAE-434B-8F0B-0E55F455F36A}"/>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30" name="Straight Connector 129">
                <a:extLst>
                  <a:ext uri="{FF2B5EF4-FFF2-40B4-BE49-F238E27FC236}">
                    <a16:creationId xmlns:a16="http://schemas.microsoft.com/office/drawing/2014/main" id="{163E8CEF-48F9-D744-9E44-6EEA57A07495}"/>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31" name="Straight Connector 130">
                <a:extLst>
                  <a:ext uri="{FF2B5EF4-FFF2-40B4-BE49-F238E27FC236}">
                    <a16:creationId xmlns:a16="http://schemas.microsoft.com/office/drawing/2014/main" id="{C11FBDFF-1F19-0B43-B860-595605310FFC}"/>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grpSp>
        <p:nvGrpSpPr>
          <p:cNvPr id="148" name="Group 147">
            <a:extLst>
              <a:ext uri="{FF2B5EF4-FFF2-40B4-BE49-F238E27FC236}">
                <a16:creationId xmlns:a16="http://schemas.microsoft.com/office/drawing/2014/main" id="{766CDC65-51DE-CE42-93AE-FDA431271670}"/>
              </a:ext>
            </a:extLst>
          </p:cNvPr>
          <p:cNvGrpSpPr/>
          <p:nvPr/>
        </p:nvGrpSpPr>
        <p:grpSpPr>
          <a:xfrm rot="5400000" flipH="1" flipV="1">
            <a:off x="5122534" y="1995917"/>
            <a:ext cx="1713236" cy="3353681"/>
            <a:chOff x="6187620" y="1690688"/>
            <a:chExt cx="908629" cy="1778652"/>
          </a:xfrm>
        </p:grpSpPr>
        <p:grpSp>
          <p:nvGrpSpPr>
            <p:cNvPr id="149" name="Group 148">
              <a:extLst>
                <a:ext uri="{FF2B5EF4-FFF2-40B4-BE49-F238E27FC236}">
                  <a16:creationId xmlns:a16="http://schemas.microsoft.com/office/drawing/2014/main" id="{91BBA995-44EA-7243-90AC-98BD3476F5B2}"/>
                </a:ext>
              </a:extLst>
            </p:cNvPr>
            <p:cNvGrpSpPr/>
            <p:nvPr/>
          </p:nvGrpSpPr>
          <p:grpSpPr>
            <a:xfrm>
              <a:off x="6187620" y="1690688"/>
              <a:ext cx="808853" cy="179973"/>
              <a:chOff x="7451643" y="1504107"/>
              <a:chExt cx="808853" cy="2509732"/>
            </a:xfrm>
          </p:grpSpPr>
          <p:cxnSp>
            <p:nvCxnSpPr>
              <p:cNvPr id="168" name="Straight Connector 167">
                <a:extLst>
                  <a:ext uri="{FF2B5EF4-FFF2-40B4-BE49-F238E27FC236}">
                    <a16:creationId xmlns:a16="http://schemas.microsoft.com/office/drawing/2014/main" id="{5E5FB8BB-016A-A645-82AE-01D264C7A312}"/>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69" name="Straight Connector 168">
                <a:extLst>
                  <a:ext uri="{FF2B5EF4-FFF2-40B4-BE49-F238E27FC236}">
                    <a16:creationId xmlns:a16="http://schemas.microsoft.com/office/drawing/2014/main" id="{E446DC58-0ED5-304B-BD73-B38F6DA80319}"/>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70" name="Straight Connector 169">
                <a:extLst>
                  <a:ext uri="{FF2B5EF4-FFF2-40B4-BE49-F238E27FC236}">
                    <a16:creationId xmlns:a16="http://schemas.microsoft.com/office/drawing/2014/main" id="{8A4DC490-EA61-D44B-B7D5-A2BC8F98DF2D}"/>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71" name="Straight Connector 170">
                <a:extLst>
                  <a:ext uri="{FF2B5EF4-FFF2-40B4-BE49-F238E27FC236}">
                    <a16:creationId xmlns:a16="http://schemas.microsoft.com/office/drawing/2014/main" id="{7CBF5786-CE03-D647-A142-54BC4EA14347}"/>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72" name="Straight Connector 171">
                <a:extLst>
                  <a:ext uri="{FF2B5EF4-FFF2-40B4-BE49-F238E27FC236}">
                    <a16:creationId xmlns:a16="http://schemas.microsoft.com/office/drawing/2014/main" id="{1B5C3CC5-1041-564C-8725-E8E35B732290}"/>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150" name="Group 149">
              <a:extLst>
                <a:ext uri="{FF2B5EF4-FFF2-40B4-BE49-F238E27FC236}">
                  <a16:creationId xmlns:a16="http://schemas.microsoft.com/office/drawing/2014/main" id="{D42330D3-438F-EA49-A94A-64431FF9303A}"/>
                </a:ext>
              </a:extLst>
            </p:cNvPr>
            <p:cNvGrpSpPr/>
            <p:nvPr/>
          </p:nvGrpSpPr>
          <p:grpSpPr>
            <a:xfrm>
              <a:off x="6187620" y="1846993"/>
              <a:ext cx="808853" cy="1266422"/>
              <a:chOff x="7463112" y="1526872"/>
              <a:chExt cx="808853" cy="4804920"/>
            </a:xfrm>
          </p:grpSpPr>
          <p:cxnSp>
            <p:nvCxnSpPr>
              <p:cNvPr id="163" name="Straight Connector 162">
                <a:extLst>
                  <a:ext uri="{FF2B5EF4-FFF2-40B4-BE49-F238E27FC236}">
                    <a16:creationId xmlns:a16="http://schemas.microsoft.com/office/drawing/2014/main" id="{0F341F10-5F91-DE48-8D37-F88FF5FC068F}"/>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4" name="Straight Connector 163">
                <a:extLst>
                  <a:ext uri="{FF2B5EF4-FFF2-40B4-BE49-F238E27FC236}">
                    <a16:creationId xmlns:a16="http://schemas.microsoft.com/office/drawing/2014/main" id="{BB59DF98-DE62-9E41-BE5F-EB9721A32B74}"/>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5" name="Straight Connector 164">
                <a:extLst>
                  <a:ext uri="{FF2B5EF4-FFF2-40B4-BE49-F238E27FC236}">
                    <a16:creationId xmlns:a16="http://schemas.microsoft.com/office/drawing/2014/main" id="{F6D0A4E2-2F2C-7D45-9229-ECFF19E0D861}"/>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6" name="Straight Connector 165">
                <a:extLst>
                  <a:ext uri="{FF2B5EF4-FFF2-40B4-BE49-F238E27FC236}">
                    <a16:creationId xmlns:a16="http://schemas.microsoft.com/office/drawing/2014/main" id="{1A2EC0FC-6BFE-1E43-A011-37CDD5B5C6BE}"/>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7" name="Straight Connector 166">
                <a:extLst>
                  <a:ext uri="{FF2B5EF4-FFF2-40B4-BE49-F238E27FC236}">
                    <a16:creationId xmlns:a16="http://schemas.microsoft.com/office/drawing/2014/main" id="{4B3813DD-F146-5144-8905-D577D33EE08B}"/>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nvGrpSpPr>
            <p:cNvPr id="151" name="Group 150">
              <a:extLst>
                <a:ext uri="{FF2B5EF4-FFF2-40B4-BE49-F238E27FC236}">
                  <a16:creationId xmlns:a16="http://schemas.microsoft.com/office/drawing/2014/main" id="{64E5D2A2-FB89-C940-9908-7ED3A2BAF761}"/>
                </a:ext>
              </a:extLst>
            </p:cNvPr>
            <p:cNvGrpSpPr/>
            <p:nvPr/>
          </p:nvGrpSpPr>
          <p:grpSpPr>
            <a:xfrm flipV="1">
              <a:off x="6287396" y="2252237"/>
              <a:ext cx="808853" cy="1217103"/>
              <a:chOff x="7451643" y="1504107"/>
              <a:chExt cx="808853" cy="2509732"/>
            </a:xfrm>
          </p:grpSpPr>
          <p:cxnSp>
            <p:nvCxnSpPr>
              <p:cNvPr id="158" name="Straight Connector 157">
                <a:extLst>
                  <a:ext uri="{FF2B5EF4-FFF2-40B4-BE49-F238E27FC236}">
                    <a16:creationId xmlns:a16="http://schemas.microsoft.com/office/drawing/2014/main" id="{B54A414D-0396-2049-AAD3-601962BAAB0E}"/>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59" name="Straight Connector 158">
                <a:extLst>
                  <a:ext uri="{FF2B5EF4-FFF2-40B4-BE49-F238E27FC236}">
                    <a16:creationId xmlns:a16="http://schemas.microsoft.com/office/drawing/2014/main" id="{EC4FE2FB-B7AB-3741-8845-D79026752869}"/>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60" name="Straight Connector 159">
                <a:extLst>
                  <a:ext uri="{FF2B5EF4-FFF2-40B4-BE49-F238E27FC236}">
                    <a16:creationId xmlns:a16="http://schemas.microsoft.com/office/drawing/2014/main" id="{F4ED67DD-EECE-AC42-B5D9-6566D3C26023}"/>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61" name="Straight Connector 160">
                <a:extLst>
                  <a:ext uri="{FF2B5EF4-FFF2-40B4-BE49-F238E27FC236}">
                    <a16:creationId xmlns:a16="http://schemas.microsoft.com/office/drawing/2014/main" id="{33E550AC-A85A-8646-BBFA-A28113C46F3A}"/>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62" name="Straight Connector 161">
                <a:extLst>
                  <a:ext uri="{FF2B5EF4-FFF2-40B4-BE49-F238E27FC236}">
                    <a16:creationId xmlns:a16="http://schemas.microsoft.com/office/drawing/2014/main" id="{47F2CD0C-D942-0D43-8321-A570D3874B6A}"/>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152" name="Group 151">
              <a:extLst>
                <a:ext uri="{FF2B5EF4-FFF2-40B4-BE49-F238E27FC236}">
                  <a16:creationId xmlns:a16="http://schemas.microsoft.com/office/drawing/2014/main" id="{43C0FE94-5F38-8A46-ACF3-5A67F2316EB0}"/>
                </a:ext>
              </a:extLst>
            </p:cNvPr>
            <p:cNvGrpSpPr/>
            <p:nvPr/>
          </p:nvGrpSpPr>
          <p:grpSpPr>
            <a:xfrm flipV="1">
              <a:off x="6287396" y="1846994"/>
              <a:ext cx="808853" cy="438114"/>
              <a:chOff x="7463112" y="1526872"/>
              <a:chExt cx="808853" cy="4804920"/>
            </a:xfrm>
          </p:grpSpPr>
          <p:cxnSp>
            <p:nvCxnSpPr>
              <p:cNvPr id="153" name="Straight Connector 152">
                <a:extLst>
                  <a:ext uri="{FF2B5EF4-FFF2-40B4-BE49-F238E27FC236}">
                    <a16:creationId xmlns:a16="http://schemas.microsoft.com/office/drawing/2014/main" id="{68C4C361-D516-1848-8D10-21C93112FA49}"/>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4" name="Straight Connector 153">
                <a:extLst>
                  <a:ext uri="{FF2B5EF4-FFF2-40B4-BE49-F238E27FC236}">
                    <a16:creationId xmlns:a16="http://schemas.microsoft.com/office/drawing/2014/main" id="{0C139089-35D6-2645-9064-D94090C96A5C}"/>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5" name="Straight Connector 154">
                <a:extLst>
                  <a:ext uri="{FF2B5EF4-FFF2-40B4-BE49-F238E27FC236}">
                    <a16:creationId xmlns:a16="http://schemas.microsoft.com/office/drawing/2014/main" id="{B0E7A2B9-CFEE-2D44-9CCE-DB564E6D377E}"/>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6" name="Straight Connector 155">
                <a:extLst>
                  <a:ext uri="{FF2B5EF4-FFF2-40B4-BE49-F238E27FC236}">
                    <a16:creationId xmlns:a16="http://schemas.microsoft.com/office/drawing/2014/main" id="{12604C6F-B155-BB41-BA9A-2B06F799F384}"/>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7" name="Straight Connector 156">
                <a:extLst>
                  <a:ext uri="{FF2B5EF4-FFF2-40B4-BE49-F238E27FC236}">
                    <a16:creationId xmlns:a16="http://schemas.microsoft.com/office/drawing/2014/main" id="{3512CC84-36BE-9C49-99D1-BCFA833BA59E}"/>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sp>
        <p:nvSpPr>
          <p:cNvPr id="132" name="Rectangle 131">
            <a:extLst>
              <a:ext uri="{FF2B5EF4-FFF2-40B4-BE49-F238E27FC236}">
                <a16:creationId xmlns:a16="http://schemas.microsoft.com/office/drawing/2014/main" id="{EB356B0E-AE44-1A4B-BBD6-240107AB126A}"/>
              </a:ext>
            </a:extLst>
          </p:cNvPr>
          <p:cNvSpPr/>
          <p:nvPr/>
        </p:nvSpPr>
        <p:spPr>
          <a:xfrm>
            <a:off x="6004079" y="2586300"/>
            <a:ext cx="2260046" cy="2244238"/>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8" name="Straight Arrow Connector 7">
            <a:extLst>
              <a:ext uri="{FF2B5EF4-FFF2-40B4-BE49-F238E27FC236}">
                <a16:creationId xmlns:a16="http://schemas.microsoft.com/office/drawing/2014/main" id="{562C764F-9D6D-E14C-8042-EE324897668B}"/>
              </a:ext>
            </a:extLst>
          </p:cNvPr>
          <p:cNvCxnSpPr>
            <a:cxnSpLocks/>
          </p:cNvCxnSpPr>
          <p:nvPr/>
        </p:nvCxnSpPr>
        <p:spPr>
          <a:xfrm flipH="1" flipV="1">
            <a:off x="5361123" y="1899794"/>
            <a:ext cx="644673" cy="671720"/>
          </a:xfrm>
          <a:prstGeom prst="straightConnector1">
            <a:avLst/>
          </a:prstGeom>
          <a:noFill/>
          <a:ln w="25400" cap="flat" cmpd="sng" algn="ctr">
            <a:solidFill>
              <a:schemeClr val="accent2"/>
            </a:solidFill>
            <a:prstDash val="solid"/>
            <a:headEnd type="triangle" w="lg" len="lg"/>
            <a:tailEnd w="lg" len="lg"/>
          </a:ln>
          <a:effectLst>
            <a:outerShdw blurRad="40000" dist="20000" dir="5400000" rotWithShape="0">
              <a:srgbClr val="000000">
                <a:alpha val="38000"/>
              </a:srgbClr>
            </a:outerShdw>
          </a:effectLst>
        </p:spPr>
      </p:cxnSp>
      <p:grpSp>
        <p:nvGrpSpPr>
          <p:cNvPr id="18" name="Group 17">
            <a:extLst>
              <a:ext uri="{FF2B5EF4-FFF2-40B4-BE49-F238E27FC236}">
                <a16:creationId xmlns:a16="http://schemas.microsoft.com/office/drawing/2014/main" id="{65C21076-DEF9-294F-9672-BC353628E095}"/>
              </a:ext>
            </a:extLst>
          </p:cNvPr>
          <p:cNvGrpSpPr/>
          <p:nvPr/>
        </p:nvGrpSpPr>
        <p:grpSpPr>
          <a:xfrm>
            <a:off x="6149966" y="516904"/>
            <a:ext cx="2002833" cy="594357"/>
            <a:chOff x="5451466" y="516904"/>
            <a:chExt cx="2002833" cy="594357"/>
          </a:xfrm>
        </p:grpSpPr>
        <p:grpSp>
          <p:nvGrpSpPr>
            <p:cNvPr id="17" name="Group 16">
              <a:extLst>
                <a:ext uri="{FF2B5EF4-FFF2-40B4-BE49-F238E27FC236}">
                  <a16:creationId xmlns:a16="http://schemas.microsoft.com/office/drawing/2014/main" id="{EF9A2A11-E438-4846-8B70-187019BCC630}"/>
                </a:ext>
              </a:extLst>
            </p:cNvPr>
            <p:cNvGrpSpPr/>
            <p:nvPr/>
          </p:nvGrpSpPr>
          <p:grpSpPr>
            <a:xfrm>
              <a:off x="5651687" y="741929"/>
              <a:ext cx="1802612" cy="369332"/>
              <a:chOff x="5651687" y="741929"/>
              <a:chExt cx="1802612" cy="369332"/>
            </a:xfrm>
          </p:grpSpPr>
          <p:sp>
            <p:nvSpPr>
              <p:cNvPr id="11" name="TextBox 10">
                <a:extLst>
                  <a:ext uri="{FF2B5EF4-FFF2-40B4-BE49-F238E27FC236}">
                    <a16:creationId xmlns:a16="http://schemas.microsoft.com/office/drawing/2014/main" id="{FADE7D39-9A75-E440-B677-8FB2B8578649}"/>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181" name="TextBox 180">
                <a:extLst>
                  <a:ext uri="{FF2B5EF4-FFF2-40B4-BE49-F238E27FC236}">
                    <a16:creationId xmlns:a16="http://schemas.microsoft.com/office/drawing/2014/main" id="{BD670E24-8007-7649-BB92-49A1767B53B0}"/>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182" name="TextBox 181">
                <a:extLst>
                  <a:ext uri="{FF2B5EF4-FFF2-40B4-BE49-F238E27FC236}">
                    <a16:creationId xmlns:a16="http://schemas.microsoft.com/office/drawing/2014/main" id="{E64B7CB7-F964-4748-8398-61D20EDB107C}"/>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183" name="TextBox 182">
                <a:extLst>
                  <a:ext uri="{FF2B5EF4-FFF2-40B4-BE49-F238E27FC236}">
                    <a16:creationId xmlns:a16="http://schemas.microsoft.com/office/drawing/2014/main" id="{ECDDFF6A-B414-C642-971B-99C584554E59}"/>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184" name="TextBox 183">
                <a:extLst>
                  <a:ext uri="{FF2B5EF4-FFF2-40B4-BE49-F238E27FC236}">
                    <a16:creationId xmlns:a16="http://schemas.microsoft.com/office/drawing/2014/main" id="{5F685209-C142-064A-BF35-6DE642D80AC8}"/>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nvGrpSpPr>
            <p:cNvPr id="186" name="Group 185">
              <a:extLst>
                <a:ext uri="{FF2B5EF4-FFF2-40B4-BE49-F238E27FC236}">
                  <a16:creationId xmlns:a16="http://schemas.microsoft.com/office/drawing/2014/main" id="{E942F3E6-BFE5-774D-91B7-0B6521503B95}"/>
                </a:ext>
              </a:extLst>
            </p:cNvPr>
            <p:cNvGrpSpPr/>
            <p:nvPr/>
          </p:nvGrpSpPr>
          <p:grpSpPr>
            <a:xfrm>
              <a:off x="5451466" y="516904"/>
              <a:ext cx="1802612" cy="369332"/>
              <a:chOff x="5651687" y="741929"/>
              <a:chExt cx="1802612" cy="369332"/>
            </a:xfrm>
          </p:grpSpPr>
          <p:sp>
            <p:nvSpPr>
              <p:cNvPr id="187" name="TextBox 186">
                <a:extLst>
                  <a:ext uri="{FF2B5EF4-FFF2-40B4-BE49-F238E27FC236}">
                    <a16:creationId xmlns:a16="http://schemas.microsoft.com/office/drawing/2014/main" id="{6B4BCF8D-7585-CD45-9389-78164981E649}"/>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188" name="TextBox 187">
                <a:extLst>
                  <a:ext uri="{FF2B5EF4-FFF2-40B4-BE49-F238E27FC236}">
                    <a16:creationId xmlns:a16="http://schemas.microsoft.com/office/drawing/2014/main" id="{6676C39B-3288-E04E-ADCF-2A1C7CF5560B}"/>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189" name="TextBox 188">
                <a:extLst>
                  <a:ext uri="{FF2B5EF4-FFF2-40B4-BE49-F238E27FC236}">
                    <a16:creationId xmlns:a16="http://schemas.microsoft.com/office/drawing/2014/main" id="{567BBA5E-6382-374F-85AD-C673845C5429}"/>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190" name="TextBox 189">
                <a:extLst>
                  <a:ext uri="{FF2B5EF4-FFF2-40B4-BE49-F238E27FC236}">
                    <a16:creationId xmlns:a16="http://schemas.microsoft.com/office/drawing/2014/main" id="{2F065158-8388-9D4C-82F6-CBA1892A252A}"/>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191" name="TextBox 190">
                <a:extLst>
                  <a:ext uri="{FF2B5EF4-FFF2-40B4-BE49-F238E27FC236}">
                    <a16:creationId xmlns:a16="http://schemas.microsoft.com/office/drawing/2014/main" id="{F8818320-5F9C-264F-BA14-4D959AC63895}"/>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grpSp>
        <p:nvGrpSpPr>
          <p:cNvPr id="194" name="Group 193">
            <a:extLst>
              <a:ext uri="{FF2B5EF4-FFF2-40B4-BE49-F238E27FC236}">
                <a16:creationId xmlns:a16="http://schemas.microsoft.com/office/drawing/2014/main" id="{9F8F069E-1B80-604F-95F1-4388FAFC60D9}"/>
              </a:ext>
            </a:extLst>
          </p:cNvPr>
          <p:cNvGrpSpPr/>
          <p:nvPr/>
        </p:nvGrpSpPr>
        <p:grpSpPr>
          <a:xfrm flipH="1">
            <a:off x="6139574" y="6257950"/>
            <a:ext cx="1802612" cy="369332"/>
            <a:chOff x="5651687" y="741929"/>
            <a:chExt cx="1802612" cy="369332"/>
          </a:xfrm>
        </p:grpSpPr>
        <p:sp>
          <p:nvSpPr>
            <p:cNvPr id="201" name="TextBox 200">
              <a:extLst>
                <a:ext uri="{FF2B5EF4-FFF2-40B4-BE49-F238E27FC236}">
                  <a16:creationId xmlns:a16="http://schemas.microsoft.com/office/drawing/2014/main" id="{58D1C45B-D547-5641-BBE8-71ED7A940E82}"/>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202" name="TextBox 201">
              <a:extLst>
                <a:ext uri="{FF2B5EF4-FFF2-40B4-BE49-F238E27FC236}">
                  <a16:creationId xmlns:a16="http://schemas.microsoft.com/office/drawing/2014/main" id="{1EAA88E3-2127-9840-B13A-27674BAE8719}"/>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203" name="TextBox 202">
              <a:extLst>
                <a:ext uri="{FF2B5EF4-FFF2-40B4-BE49-F238E27FC236}">
                  <a16:creationId xmlns:a16="http://schemas.microsoft.com/office/drawing/2014/main" id="{4D4FB7D1-6B64-3E45-A154-C4C0923FEF65}"/>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204" name="TextBox 203">
              <a:extLst>
                <a:ext uri="{FF2B5EF4-FFF2-40B4-BE49-F238E27FC236}">
                  <a16:creationId xmlns:a16="http://schemas.microsoft.com/office/drawing/2014/main" id="{1E28EB78-BC18-6343-BD98-A5FB56DCDA0B}"/>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205" name="TextBox 204">
              <a:extLst>
                <a:ext uri="{FF2B5EF4-FFF2-40B4-BE49-F238E27FC236}">
                  <a16:creationId xmlns:a16="http://schemas.microsoft.com/office/drawing/2014/main" id="{2B33F1C6-8B9F-5F49-9173-A40458C95EEF}"/>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nvGrpSpPr>
          <p:cNvPr id="195" name="Group 194">
            <a:extLst>
              <a:ext uri="{FF2B5EF4-FFF2-40B4-BE49-F238E27FC236}">
                <a16:creationId xmlns:a16="http://schemas.microsoft.com/office/drawing/2014/main" id="{EE78B85C-3D0E-9D46-A559-68C081F75B5D}"/>
              </a:ext>
            </a:extLst>
          </p:cNvPr>
          <p:cNvGrpSpPr/>
          <p:nvPr/>
        </p:nvGrpSpPr>
        <p:grpSpPr>
          <a:xfrm flipH="1">
            <a:off x="6326348" y="6517017"/>
            <a:ext cx="1802612" cy="369332"/>
            <a:chOff x="5651687" y="741929"/>
            <a:chExt cx="1802612" cy="369332"/>
          </a:xfrm>
        </p:grpSpPr>
        <p:sp>
          <p:nvSpPr>
            <p:cNvPr id="196" name="TextBox 195">
              <a:extLst>
                <a:ext uri="{FF2B5EF4-FFF2-40B4-BE49-F238E27FC236}">
                  <a16:creationId xmlns:a16="http://schemas.microsoft.com/office/drawing/2014/main" id="{0A237625-7D66-8048-8100-80E4C1C58B24}"/>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197" name="TextBox 196">
              <a:extLst>
                <a:ext uri="{FF2B5EF4-FFF2-40B4-BE49-F238E27FC236}">
                  <a16:creationId xmlns:a16="http://schemas.microsoft.com/office/drawing/2014/main" id="{09DB765D-3FCB-6942-9A2E-1A1C91B24DAF}"/>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198" name="TextBox 197">
              <a:extLst>
                <a:ext uri="{FF2B5EF4-FFF2-40B4-BE49-F238E27FC236}">
                  <a16:creationId xmlns:a16="http://schemas.microsoft.com/office/drawing/2014/main" id="{E50347D8-1910-F64B-9F6B-0B933D7778A2}"/>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199" name="TextBox 198">
              <a:extLst>
                <a:ext uri="{FF2B5EF4-FFF2-40B4-BE49-F238E27FC236}">
                  <a16:creationId xmlns:a16="http://schemas.microsoft.com/office/drawing/2014/main" id="{9A90F1C7-BEAC-F14F-B0AF-5A21BF01AD48}"/>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200" name="TextBox 199">
              <a:extLst>
                <a:ext uri="{FF2B5EF4-FFF2-40B4-BE49-F238E27FC236}">
                  <a16:creationId xmlns:a16="http://schemas.microsoft.com/office/drawing/2014/main" id="{83D9A36F-3146-7D4A-8868-434AF344418C}"/>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nvGrpSpPr>
          <p:cNvPr id="207" name="Group 206">
            <a:extLst>
              <a:ext uri="{FF2B5EF4-FFF2-40B4-BE49-F238E27FC236}">
                <a16:creationId xmlns:a16="http://schemas.microsoft.com/office/drawing/2014/main" id="{80C32C7A-A87D-EB4B-B4D5-2428E63F178F}"/>
              </a:ext>
            </a:extLst>
          </p:cNvPr>
          <p:cNvGrpSpPr/>
          <p:nvPr/>
        </p:nvGrpSpPr>
        <p:grpSpPr>
          <a:xfrm rot="5400000" flipV="1">
            <a:off x="8983175" y="3595006"/>
            <a:ext cx="1802612" cy="369332"/>
            <a:chOff x="5651687" y="741929"/>
            <a:chExt cx="1802612" cy="369332"/>
          </a:xfrm>
        </p:grpSpPr>
        <p:sp>
          <p:nvSpPr>
            <p:cNvPr id="214" name="TextBox 213">
              <a:extLst>
                <a:ext uri="{FF2B5EF4-FFF2-40B4-BE49-F238E27FC236}">
                  <a16:creationId xmlns:a16="http://schemas.microsoft.com/office/drawing/2014/main" id="{6C2170A4-7EEB-DF47-AECB-2F3A1F02BCD0}"/>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215" name="TextBox 214">
              <a:extLst>
                <a:ext uri="{FF2B5EF4-FFF2-40B4-BE49-F238E27FC236}">
                  <a16:creationId xmlns:a16="http://schemas.microsoft.com/office/drawing/2014/main" id="{23D37ED3-4237-AD43-9697-C7BBA839DD14}"/>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216" name="TextBox 215">
              <a:extLst>
                <a:ext uri="{FF2B5EF4-FFF2-40B4-BE49-F238E27FC236}">
                  <a16:creationId xmlns:a16="http://schemas.microsoft.com/office/drawing/2014/main" id="{9981F355-70DE-5145-9AC0-02E032D9C54D}"/>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217" name="TextBox 216">
              <a:extLst>
                <a:ext uri="{FF2B5EF4-FFF2-40B4-BE49-F238E27FC236}">
                  <a16:creationId xmlns:a16="http://schemas.microsoft.com/office/drawing/2014/main" id="{05C2DA63-F297-2A4D-B1C2-B25C89BC72ED}"/>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218" name="TextBox 217">
              <a:extLst>
                <a:ext uri="{FF2B5EF4-FFF2-40B4-BE49-F238E27FC236}">
                  <a16:creationId xmlns:a16="http://schemas.microsoft.com/office/drawing/2014/main" id="{F57FB52E-AEEE-B74A-B245-06D3DEA72C41}"/>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nvGrpSpPr>
          <p:cNvPr id="208" name="Group 207">
            <a:extLst>
              <a:ext uri="{FF2B5EF4-FFF2-40B4-BE49-F238E27FC236}">
                <a16:creationId xmlns:a16="http://schemas.microsoft.com/office/drawing/2014/main" id="{8226BFB8-33F0-564C-95BD-5159D0E76793}"/>
              </a:ext>
            </a:extLst>
          </p:cNvPr>
          <p:cNvGrpSpPr/>
          <p:nvPr/>
        </p:nvGrpSpPr>
        <p:grpSpPr>
          <a:xfrm rot="5400000" flipV="1">
            <a:off x="9255689" y="3421679"/>
            <a:ext cx="1802612" cy="369332"/>
            <a:chOff x="5651687" y="741929"/>
            <a:chExt cx="1802612" cy="369332"/>
          </a:xfrm>
        </p:grpSpPr>
        <p:sp>
          <p:nvSpPr>
            <p:cNvPr id="209" name="TextBox 208">
              <a:extLst>
                <a:ext uri="{FF2B5EF4-FFF2-40B4-BE49-F238E27FC236}">
                  <a16:creationId xmlns:a16="http://schemas.microsoft.com/office/drawing/2014/main" id="{57D3261A-8970-C143-923C-5FAB96CBAE1C}"/>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210" name="TextBox 209">
              <a:extLst>
                <a:ext uri="{FF2B5EF4-FFF2-40B4-BE49-F238E27FC236}">
                  <a16:creationId xmlns:a16="http://schemas.microsoft.com/office/drawing/2014/main" id="{10035814-D926-6643-B58B-4C112C35D70D}"/>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211" name="TextBox 210">
              <a:extLst>
                <a:ext uri="{FF2B5EF4-FFF2-40B4-BE49-F238E27FC236}">
                  <a16:creationId xmlns:a16="http://schemas.microsoft.com/office/drawing/2014/main" id="{1C6A4050-6EAD-744D-BEC8-30567D104C6C}"/>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212" name="TextBox 211">
              <a:extLst>
                <a:ext uri="{FF2B5EF4-FFF2-40B4-BE49-F238E27FC236}">
                  <a16:creationId xmlns:a16="http://schemas.microsoft.com/office/drawing/2014/main" id="{F8355C99-4655-6C47-BE52-05967B56994E}"/>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213" name="TextBox 212">
              <a:extLst>
                <a:ext uri="{FF2B5EF4-FFF2-40B4-BE49-F238E27FC236}">
                  <a16:creationId xmlns:a16="http://schemas.microsoft.com/office/drawing/2014/main" id="{31C87ED2-9724-9541-98A2-A1A651DB7D70}"/>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nvGrpSpPr>
          <p:cNvPr id="225" name="Group 224">
            <a:extLst>
              <a:ext uri="{FF2B5EF4-FFF2-40B4-BE49-F238E27FC236}">
                <a16:creationId xmlns:a16="http://schemas.microsoft.com/office/drawing/2014/main" id="{67FBD56D-45A5-804F-82CE-4D4287A2CA14}"/>
              </a:ext>
            </a:extLst>
          </p:cNvPr>
          <p:cNvGrpSpPr/>
          <p:nvPr/>
        </p:nvGrpSpPr>
        <p:grpSpPr>
          <a:xfrm rot="16200000">
            <a:off x="3192886" y="3578589"/>
            <a:ext cx="1802612" cy="369332"/>
            <a:chOff x="5651687" y="741929"/>
            <a:chExt cx="1802612" cy="369332"/>
          </a:xfrm>
        </p:grpSpPr>
        <p:sp>
          <p:nvSpPr>
            <p:cNvPr id="226" name="TextBox 225">
              <a:extLst>
                <a:ext uri="{FF2B5EF4-FFF2-40B4-BE49-F238E27FC236}">
                  <a16:creationId xmlns:a16="http://schemas.microsoft.com/office/drawing/2014/main" id="{BA54426D-965D-BC42-8252-9D493C3010A1}"/>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227" name="TextBox 226">
              <a:extLst>
                <a:ext uri="{FF2B5EF4-FFF2-40B4-BE49-F238E27FC236}">
                  <a16:creationId xmlns:a16="http://schemas.microsoft.com/office/drawing/2014/main" id="{37E081E3-A18E-6D48-9748-51EBADB2C9A7}"/>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228" name="TextBox 227">
              <a:extLst>
                <a:ext uri="{FF2B5EF4-FFF2-40B4-BE49-F238E27FC236}">
                  <a16:creationId xmlns:a16="http://schemas.microsoft.com/office/drawing/2014/main" id="{2C473D19-92F2-FA4B-A60F-2881DE8AE136}"/>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229" name="TextBox 228">
              <a:extLst>
                <a:ext uri="{FF2B5EF4-FFF2-40B4-BE49-F238E27FC236}">
                  <a16:creationId xmlns:a16="http://schemas.microsoft.com/office/drawing/2014/main" id="{3CE739E0-9173-0447-88FC-C62DA85EB8CC}"/>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230" name="TextBox 229">
              <a:extLst>
                <a:ext uri="{FF2B5EF4-FFF2-40B4-BE49-F238E27FC236}">
                  <a16:creationId xmlns:a16="http://schemas.microsoft.com/office/drawing/2014/main" id="{EDC2015F-B676-9A4A-B501-13944B688313}"/>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nvGrpSpPr>
          <p:cNvPr id="231" name="Group 230">
            <a:extLst>
              <a:ext uri="{FF2B5EF4-FFF2-40B4-BE49-F238E27FC236}">
                <a16:creationId xmlns:a16="http://schemas.microsoft.com/office/drawing/2014/main" id="{92158E5E-2A8A-0D45-B84D-FFEDAA8D026C}"/>
              </a:ext>
            </a:extLst>
          </p:cNvPr>
          <p:cNvGrpSpPr/>
          <p:nvPr/>
        </p:nvGrpSpPr>
        <p:grpSpPr>
          <a:xfrm rot="16200000">
            <a:off x="3465400" y="3405262"/>
            <a:ext cx="1802612" cy="369332"/>
            <a:chOff x="5651687" y="741929"/>
            <a:chExt cx="1802612" cy="369332"/>
          </a:xfrm>
        </p:grpSpPr>
        <p:sp>
          <p:nvSpPr>
            <p:cNvPr id="232" name="TextBox 231">
              <a:extLst>
                <a:ext uri="{FF2B5EF4-FFF2-40B4-BE49-F238E27FC236}">
                  <a16:creationId xmlns:a16="http://schemas.microsoft.com/office/drawing/2014/main" id="{6C6EE990-8C3D-0940-9E19-A7C12AA7E861}"/>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233" name="TextBox 232">
              <a:extLst>
                <a:ext uri="{FF2B5EF4-FFF2-40B4-BE49-F238E27FC236}">
                  <a16:creationId xmlns:a16="http://schemas.microsoft.com/office/drawing/2014/main" id="{595CA8CC-2F0D-A741-AC4B-661AED1E6CAD}"/>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234" name="TextBox 233">
              <a:extLst>
                <a:ext uri="{FF2B5EF4-FFF2-40B4-BE49-F238E27FC236}">
                  <a16:creationId xmlns:a16="http://schemas.microsoft.com/office/drawing/2014/main" id="{22276D43-3DEE-0940-AC9F-894D2312C98D}"/>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235" name="TextBox 234">
              <a:extLst>
                <a:ext uri="{FF2B5EF4-FFF2-40B4-BE49-F238E27FC236}">
                  <a16:creationId xmlns:a16="http://schemas.microsoft.com/office/drawing/2014/main" id="{65374161-ACD9-A64F-9667-0BF1AD9BBECA}"/>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236" name="TextBox 235">
              <a:extLst>
                <a:ext uri="{FF2B5EF4-FFF2-40B4-BE49-F238E27FC236}">
                  <a16:creationId xmlns:a16="http://schemas.microsoft.com/office/drawing/2014/main" id="{B112187D-7C2F-4E42-92C5-44EC0A7F1338}"/>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cxnSp>
        <p:nvCxnSpPr>
          <p:cNvPr id="177" name="Straight Connector 176">
            <a:extLst>
              <a:ext uri="{FF2B5EF4-FFF2-40B4-BE49-F238E27FC236}">
                <a16:creationId xmlns:a16="http://schemas.microsoft.com/office/drawing/2014/main" id="{7E487F08-642D-CE41-94F8-2043D9B9E297}"/>
              </a:ext>
            </a:extLst>
          </p:cNvPr>
          <p:cNvCxnSpPr>
            <a:cxnSpLocks/>
          </p:cNvCxnSpPr>
          <p:nvPr/>
        </p:nvCxnSpPr>
        <p:spPr>
          <a:xfrm>
            <a:off x="7820381" y="2586300"/>
            <a:ext cx="443744" cy="19593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9A83643-6394-CE42-8A0A-45D8DC9360EA}"/>
              </a:ext>
            </a:extLst>
          </p:cNvPr>
          <p:cNvCxnSpPr>
            <a:cxnSpLocks/>
          </p:cNvCxnSpPr>
          <p:nvPr/>
        </p:nvCxnSpPr>
        <p:spPr>
          <a:xfrm flipH="1">
            <a:off x="6272467" y="2586300"/>
            <a:ext cx="1541359" cy="22409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82AA356-4568-C341-94AD-9F8179F13CC3}"/>
              </a:ext>
            </a:extLst>
          </p:cNvPr>
          <p:cNvCxnSpPr>
            <a:cxnSpLocks/>
          </p:cNvCxnSpPr>
          <p:nvPr/>
        </p:nvCxnSpPr>
        <p:spPr>
          <a:xfrm flipH="1">
            <a:off x="5999953" y="2581429"/>
            <a:ext cx="1813873" cy="2387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43D94AC1-0058-6844-9D50-453FD48193C1}"/>
              </a:ext>
            </a:extLst>
          </p:cNvPr>
          <p:cNvCxnSpPr>
            <a:cxnSpLocks/>
          </p:cNvCxnSpPr>
          <p:nvPr/>
        </p:nvCxnSpPr>
        <p:spPr>
          <a:xfrm>
            <a:off x="5992471" y="3004268"/>
            <a:ext cx="2271654" cy="15462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7C811103-1166-0741-980F-B36BF76B9847}"/>
              </a:ext>
            </a:extLst>
          </p:cNvPr>
          <p:cNvCxnSpPr>
            <a:cxnSpLocks/>
          </p:cNvCxnSpPr>
          <p:nvPr/>
        </p:nvCxnSpPr>
        <p:spPr>
          <a:xfrm flipV="1">
            <a:off x="6465613" y="4550128"/>
            <a:ext cx="1798512" cy="2842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851E66BB-EC3A-5C4E-9ABB-5DE1029DAC17}"/>
              </a:ext>
            </a:extLst>
          </p:cNvPr>
          <p:cNvCxnSpPr>
            <a:cxnSpLocks/>
          </p:cNvCxnSpPr>
          <p:nvPr/>
        </p:nvCxnSpPr>
        <p:spPr>
          <a:xfrm flipV="1">
            <a:off x="6272466" y="4358696"/>
            <a:ext cx="1991659" cy="4730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03DAA6B-4D60-4D4C-ABD9-0822002A604D}"/>
              </a:ext>
            </a:extLst>
          </p:cNvPr>
          <p:cNvCxnSpPr>
            <a:cxnSpLocks/>
          </p:cNvCxnSpPr>
          <p:nvPr/>
        </p:nvCxnSpPr>
        <p:spPr>
          <a:xfrm flipH="1" flipV="1">
            <a:off x="5999952" y="3004267"/>
            <a:ext cx="279598" cy="18291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1B7E0AC9-FCE8-BD40-BF5E-73E6B3C55A9D}"/>
              </a:ext>
            </a:extLst>
          </p:cNvPr>
          <p:cNvCxnSpPr>
            <a:cxnSpLocks/>
          </p:cNvCxnSpPr>
          <p:nvPr/>
        </p:nvCxnSpPr>
        <p:spPr>
          <a:xfrm flipH="1" flipV="1">
            <a:off x="5997524" y="2820213"/>
            <a:ext cx="2270727" cy="15322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2905136-238B-A547-9F8E-6CCBC424A0DA}"/>
              </a:ext>
            </a:extLst>
          </p:cNvPr>
          <p:cNvCxnSpPr>
            <a:cxnSpLocks/>
          </p:cNvCxnSpPr>
          <p:nvPr/>
        </p:nvCxnSpPr>
        <p:spPr>
          <a:xfrm flipH="1" flipV="1">
            <a:off x="5997376" y="2816921"/>
            <a:ext cx="468237" cy="20161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91B4ABC-9413-AF45-AE6C-405C7706A820}"/>
              </a:ext>
            </a:extLst>
          </p:cNvPr>
          <p:cNvCxnSpPr>
            <a:cxnSpLocks/>
          </p:cNvCxnSpPr>
          <p:nvPr/>
        </p:nvCxnSpPr>
        <p:spPr>
          <a:xfrm flipH="1" flipV="1">
            <a:off x="8001918" y="2582229"/>
            <a:ext cx="262207" cy="1770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9E4B7B16-4DE5-F94E-B012-AD8C9B1C6751}"/>
              </a:ext>
            </a:extLst>
          </p:cNvPr>
          <p:cNvCxnSpPr>
            <a:cxnSpLocks/>
          </p:cNvCxnSpPr>
          <p:nvPr/>
        </p:nvCxnSpPr>
        <p:spPr>
          <a:xfrm flipV="1">
            <a:off x="6467641" y="2586299"/>
            <a:ext cx="1534277" cy="22554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6569BFA-7FF9-2B4C-828D-526FBBA97DD5}"/>
              </a:ext>
            </a:extLst>
          </p:cNvPr>
          <p:cNvCxnSpPr>
            <a:cxnSpLocks/>
          </p:cNvCxnSpPr>
          <p:nvPr/>
        </p:nvCxnSpPr>
        <p:spPr>
          <a:xfrm flipV="1">
            <a:off x="5992433" y="2583771"/>
            <a:ext cx="2014539" cy="4204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491C72A-47DB-C34B-8205-93E2DC0C1303}"/>
              </a:ext>
            </a:extLst>
          </p:cNvPr>
          <p:cNvSpPr txBox="1"/>
          <p:nvPr/>
        </p:nvSpPr>
        <p:spPr>
          <a:xfrm>
            <a:off x="437597" y="5334620"/>
            <a:ext cx="4816703" cy="923330"/>
          </a:xfrm>
          <a:prstGeom prst="rect">
            <a:avLst/>
          </a:prstGeom>
          <a:noFill/>
        </p:spPr>
        <p:txBody>
          <a:bodyPr wrap="none" rtlCol="0">
            <a:spAutoFit/>
          </a:bodyPr>
          <a:lstStyle/>
          <a:p>
            <a:r>
              <a:rPr lang="en-US" dirty="0"/>
              <a:t>Figure shows connectivity for ‘0’ tracks</a:t>
            </a:r>
          </a:p>
          <a:p>
            <a:r>
              <a:rPr lang="en-US" dirty="0"/>
              <a:t>Similar connectivity for all other numbered tracks</a:t>
            </a:r>
          </a:p>
          <a:p>
            <a:r>
              <a:rPr lang="en-US" dirty="0"/>
              <a:t>PE output goes to all </a:t>
            </a:r>
            <a:r>
              <a:rPr lang="en-US" dirty="0" err="1"/>
              <a:t>muxes</a:t>
            </a:r>
            <a:r>
              <a:rPr lang="en-US" dirty="0"/>
              <a:t> </a:t>
            </a:r>
          </a:p>
        </p:txBody>
      </p:sp>
      <p:sp>
        <p:nvSpPr>
          <p:cNvPr id="173" name="Rectangle 172">
            <a:extLst>
              <a:ext uri="{FF2B5EF4-FFF2-40B4-BE49-F238E27FC236}">
                <a16:creationId xmlns:a16="http://schemas.microsoft.com/office/drawing/2014/main" id="{8017A9D8-73CE-754B-8B0A-2A7AECC8F140}"/>
              </a:ext>
            </a:extLst>
          </p:cNvPr>
          <p:cNvSpPr/>
          <p:nvPr/>
        </p:nvSpPr>
        <p:spPr>
          <a:xfrm>
            <a:off x="4630590" y="1176946"/>
            <a:ext cx="758952" cy="758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PE</a:t>
            </a:r>
            <a:endParaRPr lang="en-US" sz="2400" b="1" dirty="0"/>
          </a:p>
        </p:txBody>
      </p:sp>
    </p:spTree>
    <p:extLst>
      <p:ext uri="{BB962C8B-B14F-4D97-AF65-F5344CB8AC3E}">
        <p14:creationId xmlns:p14="http://schemas.microsoft.com/office/powerpoint/2010/main" val="35199486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7BA340D-5495-8945-95F4-75690912DD64}"/>
              </a:ext>
            </a:extLst>
          </p:cNvPr>
          <p:cNvSpPr/>
          <p:nvPr/>
        </p:nvSpPr>
        <p:spPr>
          <a:xfrm>
            <a:off x="2588899" y="2522257"/>
            <a:ext cx="7574603" cy="3192808"/>
          </a:xfrm>
          <a:prstGeom prst="roundRect">
            <a:avLst>
              <a:gd name="adj" fmla="val 8899"/>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 name="Rounded Rectangle 3">
            <a:extLst>
              <a:ext uri="{FF2B5EF4-FFF2-40B4-BE49-F238E27FC236}">
                <a16:creationId xmlns:a16="http://schemas.microsoft.com/office/drawing/2014/main" id="{36F39BE4-7772-5347-BA76-AA120DB6A0F9}"/>
              </a:ext>
            </a:extLst>
          </p:cNvPr>
          <p:cNvSpPr/>
          <p:nvPr/>
        </p:nvSpPr>
        <p:spPr>
          <a:xfrm>
            <a:off x="3114255" y="3943599"/>
            <a:ext cx="2954650" cy="1645269"/>
          </a:xfrm>
          <a:prstGeom prst="roundRect">
            <a:avLst>
              <a:gd name="adj" fmla="val 7341"/>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a:p>
            <a:pPr algn="ctr"/>
            <a:endParaRPr lang="en-US" dirty="0"/>
          </a:p>
        </p:txBody>
      </p:sp>
      <p:sp>
        <p:nvSpPr>
          <p:cNvPr id="2" name="Title 1">
            <a:extLst>
              <a:ext uri="{FF2B5EF4-FFF2-40B4-BE49-F238E27FC236}">
                <a16:creationId xmlns:a16="http://schemas.microsoft.com/office/drawing/2014/main" id="{A7DB4236-0456-1B42-995A-FAEC1444D8B6}"/>
              </a:ext>
            </a:extLst>
          </p:cNvPr>
          <p:cNvSpPr>
            <a:spLocks noGrp="1"/>
          </p:cNvSpPr>
          <p:nvPr>
            <p:ph type="title"/>
          </p:nvPr>
        </p:nvSpPr>
        <p:spPr/>
        <p:txBody>
          <a:bodyPr/>
          <a:lstStyle/>
          <a:p>
            <a:r>
              <a:rPr lang="en-US" dirty="0"/>
              <a:t>Processing Element (PE)</a:t>
            </a:r>
          </a:p>
        </p:txBody>
      </p:sp>
      <p:grpSp>
        <p:nvGrpSpPr>
          <p:cNvPr id="48" name="Group 47">
            <a:extLst>
              <a:ext uri="{FF2B5EF4-FFF2-40B4-BE49-F238E27FC236}">
                <a16:creationId xmlns:a16="http://schemas.microsoft.com/office/drawing/2014/main" id="{97B74AA5-1FAF-494B-922D-D48345E7BA4A}"/>
              </a:ext>
            </a:extLst>
          </p:cNvPr>
          <p:cNvGrpSpPr/>
          <p:nvPr/>
        </p:nvGrpSpPr>
        <p:grpSpPr>
          <a:xfrm>
            <a:off x="2910953" y="1980189"/>
            <a:ext cx="1181096" cy="1631364"/>
            <a:chOff x="3928491" y="1707224"/>
            <a:chExt cx="1181096" cy="1631364"/>
          </a:xfrm>
        </p:grpSpPr>
        <p:sp>
          <p:nvSpPr>
            <p:cNvPr id="3" name="Rectangle 2">
              <a:extLst>
                <a:ext uri="{FF2B5EF4-FFF2-40B4-BE49-F238E27FC236}">
                  <a16:creationId xmlns:a16="http://schemas.microsoft.com/office/drawing/2014/main" id="{F7ABD285-5E89-184B-A6D2-EFD8B5A45F62}"/>
                </a:ext>
              </a:extLst>
            </p:cNvPr>
            <p:cNvSpPr/>
            <p:nvPr/>
          </p:nvSpPr>
          <p:spPr>
            <a:xfrm>
              <a:off x="4145915" y="2557307"/>
              <a:ext cx="754380" cy="378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t>RegA</a:t>
              </a:r>
              <a:endParaRPr lang="en-US" dirty="0"/>
            </a:p>
          </p:txBody>
        </p:sp>
        <p:sp>
          <p:nvSpPr>
            <p:cNvPr id="6" name="TextBox 5">
              <a:extLst>
                <a:ext uri="{FF2B5EF4-FFF2-40B4-BE49-F238E27FC236}">
                  <a16:creationId xmlns:a16="http://schemas.microsoft.com/office/drawing/2014/main" id="{0390775F-21E2-6A47-8BE6-62D9BAD42EAB}"/>
                </a:ext>
              </a:extLst>
            </p:cNvPr>
            <p:cNvSpPr txBox="1"/>
            <p:nvPr/>
          </p:nvSpPr>
          <p:spPr>
            <a:xfrm>
              <a:off x="4364247" y="1707224"/>
              <a:ext cx="317716" cy="369332"/>
            </a:xfrm>
            <a:prstGeom prst="rect">
              <a:avLst/>
            </a:prstGeom>
            <a:noFill/>
          </p:spPr>
          <p:txBody>
            <a:bodyPr wrap="none" rtlCol="0">
              <a:spAutoFit/>
            </a:bodyPr>
            <a:lstStyle/>
            <a:p>
              <a:r>
                <a:rPr lang="en-US" dirty="0"/>
                <a:t>A</a:t>
              </a:r>
            </a:p>
          </p:txBody>
        </p:sp>
        <p:cxnSp>
          <p:nvCxnSpPr>
            <p:cNvPr id="11" name="Straight Arrow Connector 10">
              <a:extLst>
                <a:ext uri="{FF2B5EF4-FFF2-40B4-BE49-F238E27FC236}">
                  <a16:creationId xmlns:a16="http://schemas.microsoft.com/office/drawing/2014/main" id="{6D8CC8DA-1584-A04E-A164-9080E80C115D}"/>
                </a:ext>
              </a:extLst>
            </p:cNvPr>
            <p:cNvCxnSpPr>
              <a:cxnSpLocks/>
              <a:stCxn id="6" idx="2"/>
              <a:endCxn id="3" idx="0"/>
            </p:cNvCxnSpPr>
            <p:nvPr/>
          </p:nvCxnSpPr>
          <p:spPr>
            <a:xfrm>
              <a:off x="4523105" y="2076556"/>
              <a:ext cx="0" cy="480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ADCC84F-04A0-944E-A31F-EA59F0226A73}"/>
                </a:ext>
              </a:extLst>
            </p:cNvPr>
            <p:cNvCxnSpPr>
              <a:cxnSpLocks/>
              <a:stCxn id="3" idx="2"/>
            </p:cNvCxnSpPr>
            <p:nvPr/>
          </p:nvCxnSpPr>
          <p:spPr>
            <a:xfrm>
              <a:off x="4523105" y="2935866"/>
              <a:ext cx="0" cy="2177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rapezoid 17">
              <a:extLst>
                <a:ext uri="{FF2B5EF4-FFF2-40B4-BE49-F238E27FC236}">
                  <a16:creationId xmlns:a16="http://schemas.microsoft.com/office/drawing/2014/main" id="{AEB687A0-89CC-0F42-8DF2-B230D54C14A4}"/>
                </a:ext>
              </a:extLst>
            </p:cNvPr>
            <p:cNvSpPr/>
            <p:nvPr/>
          </p:nvSpPr>
          <p:spPr>
            <a:xfrm rot="10800000" flipH="1">
              <a:off x="4364247" y="3153655"/>
              <a:ext cx="745340" cy="170576"/>
            </a:xfrm>
            <a:prstGeom prst="trapezoid">
              <a:avLst>
                <a:gd name="adj" fmla="val 83199"/>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cxnSp>
          <p:nvCxnSpPr>
            <p:cNvPr id="20" name="Elbow Connector 19">
              <a:extLst>
                <a:ext uri="{FF2B5EF4-FFF2-40B4-BE49-F238E27FC236}">
                  <a16:creationId xmlns:a16="http://schemas.microsoft.com/office/drawing/2014/main" id="{4D8271B5-6677-CB41-B352-4DB5ED90BA74}"/>
                </a:ext>
              </a:extLst>
            </p:cNvPr>
            <p:cNvCxnSpPr>
              <a:cxnSpLocks/>
              <a:stCxn id="6" idx="2"/>
            </p:cNvCxnSpPr>
            <p:nvPr/>
          </p:nvCxnSpPr>
          <p:spPr>
            <a:xfrm rot="16200000" flipH="1">
              <a:off x="4202434" y="2397226"/>
              <a:ext cx="1077099" cy="435757"/>
            </a:xfrm>
            <a:prstGeom prst="bentConnector3">
              <a:avLst>
                <a:gd name="adj1" fmla="val 2994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5FB5CFC-AD9F-2544-95F4-867807731916}"/>
                </a:ext>
              </a:extLst>
            </p:cNvPr>
            <p:cNvSpPr/>
            <p:nvPr/>
          </p:nvSpPr>
          <p:spPr>
            <a:xfrm>
              <a:off x="3928491" y="3139297"/>
              <a:ext cx="217424" cy="1992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37" name="Straight Arrow Connector 36">
              <a:extLst>
                <a:ext uri="{FF2B5EF4-FFF2-40B4-BE49-F238E27FC236}">
                  <a16:creationId xmlns:a16="http://schemas.microsoft.com/office/drawing/2014/main" id="{26C851A9-5958-904E-B69B-5E1B7A23B9AC}"/>
                </a:ext>
              </a:extLst>
            </p:cNvPr>
            <p:cNvCxnSpPr>
              <a:cxnSpLocks/>
              <a:stCxn id="35" idx="3"/>
              <a:endCxn id="18" idx="1"/>
            </p:cNvCxnSpPr>
            <p:nvPr/>
          </p:nvCxnSpPr>
          <p:spPr>
            <a:xfrm>
              <a:off x="4145915" y="3238943"/>
              <a:ext cx="2892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9095A590-8D34-4E46-8AF2-C387EA8445F2}"/>
              </a:ext>
            </a:extLst>
          </p:cNvPr>
          <p:cNvGrpSpPr/>
          <p:nvPr/>
        </p:nvGrpSpPr>
        <p:grpSpPr>
          <a:xfrm>
            <a:off x="4192622" y="1980189"/>
            <a:ext cx="1181096" cy="1631364"/>
            <a:chOff x="3928491" y="1707224"/>
            <a:chExt cx="1181096" cy="1631364"/>
          </a:xfrm>
        </p:grpSpPr>
        <p:sp>
          <p:nvSpPr>
            <p:cNvPr id="50" name="Rectangle 49">
              <a:extLst>
                <a:ext uri="{FF2B5EF4-FFF2-40B4-BE49-F238E27FC236}">
                  <a16:creationId xmlns:a16="http://schemas.microsoft.com/office/drawing/2014/main" id="{BB7AEAA8-C386-954A-9D3D-8CA202DC0E76}"/>
                </a:ext>
              </a:extLst>
            </p:cNvPr>
            <p:cNvSpPr/>
            <p:nvPr/>
          </p:nvSpPr>
          <p:spPr>
            <a:xfrm>
              <a:off x="4145915" y="2557307"/>
              <a:ext cx="754380" cy="378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t>RegB</a:t>
              </a:r>
              <a:endParaRPr lang="en-US" dirty="0"/>
            </a:p>
          </p:txBody>
        </p:sp>
        <p:sp>
          <p:nvSpPr>
            <p:cNvPr id="51" name="TextBox 50">
              <a:extLst>
                <a:ext uri="{FF2B5EF4-FFF2-40B4-BE49-F238E27FC236}">
                  <a16:creationId xmlns:a16="http://schemas.microsoft.com/office/drawing/2014/main" id="{313891DB-9493-C847-9EC2-FA86D4CBCDF2}"/>
                </a:ext>
              </a:extLst>
            </p:cNvPr>
            <p:cNvSpPr txBox="1"/>
            <p:nvPr/>
          </p:nvSpPr>
          <p:spPr>
            <a:xfrm>
              <a:off x="4364247" y="1707224"/>
              <a:ext cx="309700" cy="369332"/>
            </a:xfrm>
            <a:prstGeom prst="rect">
              <a:avLst/>
            </a:prstGeom>
            <a:noFill/>
          </p:spPr>
          <p:txBody>
            <a:bodyPr wrap="none" rtlCol="0">
              <a:spAutoFit/>
            </a:bodyPr>
            <a:lstStyle/>
            <a:p>
              <a:r>
                <a:rPr lang="en-US" dirty="0"/>
                <a:t>B</a:t>
              </a:r>
            </a:p>
          </p:txBody>
        </p:sp>
        <p:cxnSp>
          <p:nvCxnSpPr>
            <p:cNvPr id="52" name="Straight Arrow Connector 51">
              <a:extLst>
                <a:ext uri="{FF2B5EF4-FFF2-40B4-BE49-F238E27FC236}">
                  <a16:creationId xmlns:a16="http://schemas.microsoft.com/office/drawing/2014/main" id="{B2F1F6BC-B266-C54F-8E36-73E132A629B5}"/>
                </a:ext>
              </a:extLst>
            </p:cNvPr>
            <p:cNvCxnSpPr>
              <a:cxnSpLocks/>
              <a:stCxn id="51" idx="2"/>
              <a:endCxn id="50" idx="0"/>
            </p:cNvCxnSpPr>
            <p:nvPr/>
          </p:nvCxnSpPr>
          <p:spPr>
            <a:xfrm>
              <a:off x="4519097" y="2076556"/>
              <a:ext cx="4008" cy="480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0BC93C4-EFFB-D04E-8D53-C8542D4E036E}"/>
                </a:ext>
              </a:extLst>
            </p:cNvPr>
            <p:cNvCxnSpPr>
              <a:cxnSpLocks/>
              <a:stCxn id="50" idx="2"/>
            </p:cNvCxnSpPr>
            <p:nvPr/>
          </p:nvCxnSpPr>
          <p:spPr>
            <a:xfrm>
              <a:off x="4523105" y="2935866"/>
              <a:ext cx="0" cy="2177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rapezoid 53">
              <a:extLst>
                <a:ext uri="{FF2B5EF4-FFF2-40B4-BE49-F238E27FC236}">
                  <a16:creationId xmlns:a16="http://schemas.microsoft.com/office/drawing/2014/main" id="{46DC28FA-78B9-AC41-AA30-305E076B396E}"/>
                </a:ext>
              </a:extLst>
            </p:cNvPr>
            <p:cNvSpPr/>
            <p:nvPr/>
          </p:nvSpPr>
          <p:spPr>
            <a:xfrm rot="10800000" flipH="1">
              <a:off x="4364247" y="3153655"/>
              <a:ext cx="745340" cy="170576"/>
            </a:xfrm>
            <a:prstGeom prst="trapezoid">
              <a:avLst>
                <a:gd name="adj" fmla="val 83199"/>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cxnSp>
          <p:nvCxnSpPr>
            <p:cNvPr id="55" name="Elbow Connector 54">
              <a:extLst>
                <a:ext uri="{FF2B5EF4-FFF2-40B4-BE49-F238E27FC236}">
                  <a16:creationId xmlns:a16="http://schemas.microsoft.com/office/drawing/2014/main" id="{41EDB57A-01E8-6349-91EB-5647715AAD3E}"/>
                </a:ext>
              </a:extLst>
            </p:cNvPr>
            <p:cNvCxnSpPr>
              <a:cxnSpLocks/>
              <a:stCxn id="51" idx="2"/>
            </p:cNvCxnSpPr>
            <p:nvPr/>
          </p:nvCxnSpPr>
          <p:spPr>
            <a:xfrm rot="16200000" flipH="1">
              <a:off x="4200430" y="2395223"/>
              <a:ext cx="1077098" cy="439764"/>
            </a:xfrm>
            <a:prstGeom prst="bentConnector3">
              <a:avLst>
                <a:gd name="adj1" fmla="val 2978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829604C-F591-314F-864B-68F0A9FF6A61}"/>
                </a:ext>
              </a:extLst>
            </p:cNvPr>
            <p:cNvSpPr/>
            <p:nvPr/>
          </p:nvSpPr>
          <p:spPr>
            <a:xfrm>
              <a:off x="3928491" y="3139297"/>
              <a:ext cx="217424" cy="1992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57" name="Straight Arrow Connector 56">
              <a:extLst>
                <a:ext uri="{FF2B5EF4-FFF2-40B4-BE49-F238E27FC236}">
                  <a16:creationId xmlns:a16="http://schemas.microsoft.com/office/drawing/2014/main" id="{AA17E90A-880F-644F-BFD2-04FE2060203E}"/>
                </a:ext>
              </a:extLst>
            </p:cNvPr>
            <p:cNvCxnSpPr>
              <a:cxnSpLocks/>
              <a:stCxn id="56" idx="3"/>
              <a:endCxn id="54" idx="1"/>
            </p:cNvCxnSpPr>
            <p:nvPr/>
          </p:nvCxnSpPr>
          <p:spPr>
            <a:xfrm>
              <a:off x="4145915" y="3238943"/>
              <a:ext cx="2892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0A45DCE8-D5C9-3348-B3A7-02922CF9F059}"/>
              </a:ext>
            </a:extLst>
          </p:cNvPr>
          <p:cNvSpPr txBox="1"/>
          <p:nvPr/>
        </p:nvSpPr>
        <p:spPr>
          <a:xfrm>
            <a:off x="3114255" y="1631198"/>
            <a:ext cx="2094932" cy="369332"/>
          </a:xfrm>
          <a:prstGeom prst="rect">
            <a:avLst/>
          </a:prstGeom>
          <a:noFill/>
        </p:spPr>
        <p:txBody>
          <a:bodyPr wrap="none" rtlCol="0">
            <a:spAutoFit/>
          </a:bodyPr>
          <a:lstStyle/>
          <a:p>
            <a:r>
              <a:rPr lang="en-US" dirty="0"/>
              <a:t>Two 16 bit operands</a:t>
            </a:r>
          </a:p>
        </p:txBody>
      </p:sp>
      <p:grpSp>
        <p:nvGrpSpPr>
          <p:cNvPr id="63" name="Group 62">
            <a:extLst>
              <a:ext uri="{FF2B5EF4-FFF2-40B4-BE49-F238E27FC236}">
                <a16:creationId xmlns:a16="http://schemas.microsoft.com/office/drawing/2014/main" id="{CFA40C6D-B5AA-3D43-8A65-B85868F4B209}"/>
              </a:ext>
            </a:extLst>
          </p:cNvPr>
          <p:cNvGrpSpPr/>
          <p:nvPr/>
        </p:nvGrpSpPr>
        <p:grpSpPr>
          <a:xfrm>
            <a:off x="6231036" y="1980189"/>
            <a:ext cx="1181096" cy="1631364"/>
            <a:chOff x="3928491" y="1707224"/>
            <a:chExt cx="1181096" cy="1631364"/>
          </a:xfrm>
        </p:grpSpPr>
        <p:sp>
          <p:nvSpPr>
            <p:cNvPr id="64" name="Rectangle 63">
              <a:extLst>
                <a:ext uri="{FF2B5EF4-FFF2-40B4-BE49-F238E27FC236}">
                  <a16:creationId xmlns:a16="http://schemas.microsoft.com/office/drawing/2014/main" id="{626B95E9-65FD-4448-A03C-D962F3285074}"/>
                </a:ext>
              </a:extLst>
            </p:cNvPr>
            <p:cNvSpPr/>
            <p:nvPr/>
          </p:nvSpPr>
          <p:spPr>
            <a:xfrm>
              <a:off x="4145915" y="2557307"/>
              <a:ext cx="754380" cy="378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t>RegC</a:t>
              </a:r>
              <a:endParaRPr lang="en-US" dirty="0"/>
            </a:p>
          </p:txBody>
        </p:sp>
        <p:sp>
          <p:nvSpPr>
            <p:cNvPr id="65" name="TextBox 64">
              <a:extLst>
                <a:ext uri="{FF2B5EF4-FFF2-40B4-BE49-F238E27FC236}">
                  <a16:creationId xmlns:a16="http://schemas.microsoft.com/office/drawing/2014/main" id="{337DD93E-4D38-D34C-A9F5-3D16DFFAE752}"/>
                </a:ext>
              </a:extLst>
            </p:cNvPr>
            <p:cNvSpPr txBox="1"/>
            <p:nvPr/>
          </p:nvSpPr>
          <p:spPr>
            <a:xfrm>
              <a:off x="4356407" y="1707224"/>
              <a:ext cx="327334" cy="369332"/>
            </a:xfrm>
            <a:prstGeom prst="rect">
              <a:avLst/>
            </a:prstGeom>
            <a:noFill/>
          </p:spPr>
          <p:txBody>
            <a:bodyPr wrap="none" rtlCol="0">
              <a:spAutoFit/>
            </a:bodyPr>
            <a:lstStyle/>
            <a:p>
              <a:r>
                <a:rPr lang="en-US" dirty="0"/>
                <a:t>D</a:t>
              </a:r>
            </a:p>
          </p:txBody>
        </p:sp>
        <p:cxnSp>
          <p:nvCxnSpPr>
            <p:cNvPr id="66" name="Straight Arrow Connector 65">
              <a:extLst>
                <a:ext uri="{FF2B5EF4-FFF2-40B4-BE49-F238E27FC236}">
                  <a16:creationId xmlns:a16="http://schemas.microsoft.com/office/drawing/2014/main" id="{4B00329E-A862-4B4D-A9CA-AC56D9AD6C70}"/>
                </a:ext>
              </a:extLst>
            </p:cNvPr>
            <p:cNvCxnSpPr>
              <a:cxnSpLocks/>
              <a:stCxn id="65" idx="2"/>
              <a:endCxn id="64" idx="0"/>
            </p:cNvCxnSpPr>
            <p:nvPr/>
          </p:nvCxnSpPr>
          <p:spPr>
            <a:xfrm>
              <a:off x="4520074" y="2076556"/>
              <a:ext cx="3031" cy="4807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49C7DD6-F321-C947-AD47-A21BD2FB0DCA}"/>
                </a:ext>
              </a:extLst>
            </p:cNvPr>
            <p:cNvCxnSpPr>
              <a:cxnSpLocks/>
              <a:stCxn id="64" idx="2"/>
            </p:cNvCxnSpPr>
            <p:nvPr/>
          </p:nvCxnSpPr>
          <p:spPr>
            <a:xfrm>
              <a:off x="4523105" y="2935866"/>
              <a:ext cx="0" cy="217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rapezoid 67">
              <a:extLst>
                <a:ext uri="{FF2B5EF4-FFF2-40B4-BE49-F238E27FC236}">
                  <a16:creationId xmlns:a16="http://schemas.microsoft.com/office/drawing/2014/main" id="{07246DA8-1377-3845-ACF0-F7F97DF6BE86}"/>
                </a:ext>
              </a:extLst>
            </p:cNvPr>
            <p:cNvSpPr/>
            <p:nvPr/>
          </p:nvSpPr>
          <p:spPr>
            <a:xfrm rot="10800000" flipH="1">
              <a:off x="4364247" y="3153655"/>
              <a:ext cx="745340" cy="170576"/>
            </a:xfrm>
            <a:prstGeom prst="trapezoid">
              <a:avLst>
                <a:gd name="adj" fmla="val 83199"/>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cxnSp>
          <p:nvCxnSpPr>
            <p:cNvPr id="69" name="Elbow Connector 68">
              <a:extLst>
                <a:ext uri="{FF2B5EF4-FFF2-40B4-BE49-F238E27FC236}">
                  <a16:creationId xmlns:a16="http://schemas.microsoft.com/office/drawing/2014/main" id="{CFC5A58D-35D8-A24C-B8C6-9123562E2430}"/>
                </a:ext>
              </a:extLst>
            </p:cNvPr>
            <p:cNvCxnSpPr>
              <a:cxnSpLocks/>
              <a:stCxn id="65" idx="2"/>
            </p:cNvCxnSpPr>
            <p:nvPr/>
          </p:nvCxnSpPr>
          <p:spPr>
            <a:xfrm rot="16200000" flipH="1">
              <a:off x="4196997" y="2399632"/>
              <a:ext cx="1077098" cy="430945"/>
            </a:xfrm>
            <a:prstGeom prst="bentConnector3">
              <a:avLst>
                <a:gd name="adj1" fmla="val 2759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F28F6BFB-7ED6-714C-AC78-FFAE09742AA0}"/>
                </a:ext>
              </a:extLst>
            </p:cNvPr>
            <p:cNvSpPr/>
            <p:nvPr/>
          </p:nvSpPr>
          <p:spPr>
            <a:xfrm>
              <a:off x="3928491" y="3139297"/>
              <a:ext cx="217424" cy="1992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71" name="Straight Arrow Connector 70">
              <a:extLst>
                <a:ext uri="{FF2B5EF4-FFF2-40B4-BE49-F238E27FC236}">
                  <a16:creationId xmlns:a16="http://schemas.microsoft.com/office/drawing/2014/main" id="{EEBBB4CC-3506-EB4F-BA96-2FCB858B739E}"/>
                </a:ext>
              </a:extLst>
            </p:cNvPr>
            <p:cNvCxnSpPr>
              <a:cxnSpLocks/>
              <a:stCxn id="70" idx="3"/>
              <a:endCxn id="68" idx="1"/>
            </p:cNvCxnSpPr>
            <p:nvPr/>
          </p:nvCxnSpPr>
          <p:spPr>
            <a:xfrm>
              <a:off x="4145915" y="3238943"/>
              <a:ext cx="2892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2B0EDE9F-DCCB-794E-9D19-01E23F5CAED1}"/>
              </a:ext>
            </a:extLst>
          </p:cNvPr>
          <p:cNvGrpSpPr/>
          <p:nvPr/>
        </p:nvGrpSpPr>
        <p:grpSpPr>
          <a:xfrm>
            <a:off x="7512705" y="1980469"/>
            <a:ext cx="1181096" cy="1631084"/>
            <a:chOff x="3928491" y="1707504"/>
            <a:chExt cx="1181096" cy="1631084"/>
          </a:xfrm>
        </p:grpSpPr>
        <p:sp>
          <p:nvSpPr>
            <p:cNvPr id="73" name="Rectangle 72">
              <a:extLst>
                <a:ext uri="{FF2B5EF4-FFF2-40B4-BE49-F238E27FC236}">
                  <a16:creationId xmlns:a16="http://schemas.microsoft.com/office/drawing/2014/main" id="{9052E1B5-ED2A-5742-B72D-4D5196A6FBD2}"/>
                </a:ext>
              </a:extLst>
            </p:cNvPr>
            <p:cNvSpPr/>
            <p:nvPr/>
          </p:nvSpPr>
          <p:spPr>
            <a:xfrm>
              <a:off x="4145915" y="2557307"/>
              <a:ext cx="754380" cy="378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t>RegD</a:t>
              </a:r>
              <a:endParaRPr lang="en-US" dirty="0"/>
            </a:p>
          </p:txBody>
        </p:sp>
        <p:sp>
          <p:nvSpPr>
            <p:cNvPr id="74" name="TextBox 73">
              <a:extLst>
                <a:ext uri="{FF2B5EF4-FFF2-40B4-BE49-F238E27FC236}">
                  <a16:creationId xmlns:a16="http://schemas.microsoft.com/office/drawing/2014/main" id="{57A0BEC9-3525-754C-95DE-35BE7FED51AA}"/>
                </a:ext>
              </a:extLst>
            </p:cNvPr>
            <p:cNvSpPr txBox="1"/>
            <p:nvPr/>
          </p:nvSpPr>
          <p:spPr>
            <a:xfrm>
              <a:off x="4372138" y="1707504"/>
              <a:ext cx="296876" cy="369332"/>
            </a:xfrm>
            <a:prstGeom prst="rect">
              <a:avLst/>
            </a:prstGeom>
            <a:noFill/>
          </p:spPr>
          <p:txBody>
            <a:bodyPr wrap="none" rtlCol="0">
              <a:spAutoFit/>
            </a:bodyPr>
            <a:lstStyle/>
            <a:p>
              <a:r>
                <a:rPr lang="en-US" dirty="0"/>
                <a:t>E</a:t>
              </a:r>
            </a:p>
          </p:txBody>
        </p:sp>
        <p:cxnSp>
          <p:nvCxnSpPr>
            <p:cNvPr id="75" name="Straight Arrow Connector 74">
              <a:extLst>
                <a:ext uri="{FF2B5EF4-FFF2-40B4-BE49-F238E27FC236}">
                  <a16:creationId xmlns:a16="http://schemas.microsoft.com/office/drawing/2014/main" id="{F76768C6-C101-E546-8F04-52D95E5728CF}"/>
                </a:ext>
              </a:extLst>
            </p:cNvPr>
            <p:cNvCxnSpPr>
              <a:cxnSpLocks/>
              <a:stCxn id="74" idx="2"/>
              <a:endCxn id="73" idx="0"/>
            </p:cNvCxnSpPr>
            <p:nvPr/>
          </p:nvCxnSpPr>
          <p:spPr>
            <a:xfrm>
              <a:off x="4520576" y="2076836"/>
              <a:ext cx="2529" cy="480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ADFB388-F8C8-CC4B-ABBB-37224B413839}"/>
                </a:ext>
              </a:extLst>
            </p:cNvPr>
            <p:cNvCxnSpPr>
              <a:cxnSpLocks/>
              <a:stCxn id="73" idx="2"/>
            </p:cNvCxnSpPr>
            <p:nvPr/>
          </p:nvCxnSpPr>
          <p:spPr>
            <a:xfrm>
              <a:off x="4523105" y="2935866"/>
              <a:ext cx="0" cy="217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rapezoid 76">
              <a:extLst>
                <a:ext uri="{FF2B5EF4-FFF2-40B4-BE49-F238E27FC236}">
                  <a16:creationId xmlns:a16="http://schemas.microsoft.com/office/drawing/2014/main" id="{8043415D-D79C-B148-8A80-D43DC6E3C508}"/>
                </a:ext>
              </a:extLst>
            </p:cNvPr>
            <p:cNvSpPr/>
            <p:nvPr/>
          </p:nvSpPr>
          <p:spPr>
            <a:xfrm rot="10800000" flipH="1">
              <a:off x="4364247" y="3153655"/>
              <a:ext cx="745340" cy="170576"/>
            </a:xfrm>
            <a:prstGeom prst="trapezoid">
              <a:avLst>
                <a:gd name="adj" fmla="val 83199"/>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cxnSp>
          <p:nvCxnSpPr>
            <p:cNvPr id="78" name="Elbow Connector 77">
              <a:extLst>
                <a:ext uri="{FF2B5EF4-FFF2-40B4-BE49-F238E27FC236}">
                  <a16:creationId xmlns:a16="http://schemas.microsoft.com/office/drawing/2014/main" id="{DC19C2D4-C76D-1E46-8EE6-1F1AC006B169}"/>
                </a:ext>
              </a:extLst>
            </p:cNvPr>
            <p:cNvCxnSpPr>
              <a:cxnSpLocks/>
              <a:stCxn id="74" idx="2"/>
            </p:cNvCxnSpPr>
            <p:nvPr/>
          </p:nvCxnSpPr>
          <p:spPr>
            <a:xfrm rot="16200000" flipH="1">
              <a:off x="4205114" y="2392298"/>
              <a:ext cx="1077098" cy="446174"/>
            </a:xfrm>
            <a:prstGeom prst="bentConnector3">
              <a:avLst>
                <a:gd name="adj1" fmla="val 2759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3BD10301-F89E-C745-8594-143CA53E7D5E}"/>
                </a:ext>
              </a:extLst>
            </p:cNvPr>
            <p:cNvSpPr/>
            <p:nvPr/>
          </p:nvSpPr>
          <p:spPr>
            <a:xfrm>
              <a:off x="3928491" y="3139297"/>
              <a:ext cx="217424" cy="1992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80" name="Straight Arrow Connector 79">
              <a:extLst>
                <a:ext uri="{FF2B5EF4-FFF2-40B4-BE49-F238E27FC236}">
                  <a16:creationId xmlns:a16="http://schemas.microsoft.com/office/drawing/2014/main" id="{FE99D6C1-8123-044E-BE37-FA0F73B0E7AB}"/>
                </a:ext>
              </a:extLst>
            </p:cNvPr>
            <p:cNvCxnSpPr>
              <a:cxnSpLocks/>
              <a:stCxn id="79" idx="3"/>
              <a:endCxn id="77" idx="1"/>
            </p:cNvCxnSpPr>
            <p:nvPr/>
          </p:nvCxnSpPr>
          <p:spPr>
            <a:xfrm>
              <a:off x="4145915" y="3238943"/>
              <a:ext cx="2892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TextBox 80">
            <a:extLst>
              <a:ext uri="{FF2B5EF4-FFF2-40B4-BE49-F238E27FC236}">
                <a16:creationId xmlns:a16="http://schemas.microsoft.com/office/drawing/2014/main" id="{A3018D5B-A50A-9548-A560-61982870B730}"/>
              </a:ext>
            </a:extLst>
          </p:cNvPr>
          <p:cNvSpPr txBox="1"/>
          <p:nvPr/>
        </p:nvSpPr>
        <p:spPr>
          <a:xfrm>
            <a:off x="7097559" y="1635945"/>
            <a:ext cx="2132571" cy="369332"/>
          </a:xfrm>
          <a:prstGeom prst="rect">
            <a:avLst/>
          </a:prstGeom>
          <a:noFill/>
        </p:spPr>
        <p:txBody>
          <a:bodyPr wrap="none" rtlCol="0">
            <a:spAutoFit/>
          </a:bodyPr>
          <a:lstStyle/>
          <a:p>
            <a:r>
              <a:rPr lang="en-US" dirty="0"/>
              <a:t>Three 1 bit operands</a:t>
            </a:r>
          </a:p>
        </p:txBody>
      </p:sp>
      <p:grpSp>
        <p:nvGrpSpPr>
          <p:cNvPr id="82" name="Group 81">
            <a:extLst>
              <a:ext uri="{FF2B5EF4-FFF2-40B4-BE49-F238E27FC236}">
                <a16:creationId xmlns:a16="http://schemas.microsoft.com/office/drawing/2014/main" id="{315B3A11-0519-4E43-AF0D-E580B40C7C0D}"/>
              </a:ext>
            </a:extLst>
          </p:cNvPr>
          <p:cNvGrpSpPr/>
          <p:nvPr/>
        </p:nvGrpSpPr>
        <p:grpSpPr>
          <a:xfrm>
            <a:off x="8794374" y="2003577"/>
            <a:ext cx="1181096" cy="1607976"/>
            <a:chOff x="3928491" y="1730612"/>
            <a:chExt cx="1181096" cy="1607976"/>
          </a:xfrm>
        </p:grpSpPr>
        <p:sp>
          <p:nvSpPr>
            <p:cNvPr id="83" name="Rectangle 82">
              <a:extLst>
                <a:ext uri="{FF2B5EF4-FFF2-40B4-BE49-F238E27FC236}">
                  <a16:creationId xmlns:a16="http://schemas.microsoft.com/office/drawing/2014/main" id="{BC0A9803-4AF7-AC41-93BC-FEB5354FDEDE}"/>
                </a:ext>
              </a:extLst>
            </p:cNvPr>
            <p:cNvSpPr/>
            <p:nvPr/>
          </p:nvSpPr>
          <p:spPr>
            <a:xfrm>
              <a:off x="4145915" y="2557307"/>
              <a:ext cx="754380" cy="378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t>RegE</a:t>
              </a:r>
              <a:endParaRPr lang="en-US" dirty="0"/>
            </a:p>
          </p:txBody>
        </p:sp>
        <p:sp>
          <p:nvSpPr>
            <p:cNvPr id="84" name="TextBox 83">
              <a:extLst>
                <a:ext uri="{FF2B5EF4-FFF2-40B4-BE49-F238E27FC236}">
                  <a16:creationId xmlns:a16="http://schemas.microsoft.com/office/drawing/2014/main" id="{CB816787-227B-4648-9D25-D0FD12624562}"/>
                </a:ext>
              </a:extLst>
            </p:cNvPr>
            <p:cNvSpPr txBox="1"/>
            <p:nvPr/>
          </p:nvSpPr>
          <p:spPr>
            <a:xfrm>
              <a:off x="4375171" y="1730612"/>
              <a:ext cx="290464" cy="369332"/>
            </a:xfrm>
            <a:prstGeom prst="rect">
              <a:avLst/>
            </a:prstGeom>
            <a:noFill/>
          </p:spPr>
          <p:txBody>
            <a:bodyPr wrap="none" rtlCol="0">
              <a:spAutoFit/>
            </a:bodyPr>
            <a:lstStyle/>
            <a:p>
              <a:r>
                <a:rPr lang="en-US" dirty="0"/>
                <a:t>F</a:t>
              </a:r>
            </a:p>
          </p:txBody>
        </p:sp>
        <p:cxnSp>
          <p:nvCxnSpPr>
            <p:cNvPr id="85" name="Straight Arrow Connector 84">
              <a:extLst>
                <a:ext uri="{FF2B5EF4-FFF2-40B4-BE49-F238E27FC236}">
                  <a16:creationId xmlns:a16="http://schemas.microsoft.com/office/drawing/2014/main" id="{CF0C10D3-7E0E-324E-9342-279AF68BF0BB}"/>
                </a:ext>
              </a:extLst>
            </p:cNvPr>
            <p:cNvCxnSpPr>
              <a:cxnSpLocks/>
              <a:stCxn id="84" idx="2"/>
              <a:endCxn id="83" idx="0"/>
            </p:cNvCxnSpPr>
            <p:nvPr/>
          </p:nvCxnSpPr>
          <p:spPr>
            <a:xfrm>
              <a:off x="4520403" y="2099944"/>
              <a:ext cx="2702" cy="457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8C16561-9E88-0248-ABF6-EED1AAB32CBF}"/>
                </a:ext>
              </a:extLst>
            </p:cNvPr>
            <p:cNvCxnSpPr>
              <a:cxnSpLocks/>
              <a:stCxn id="83" idx="2"/>
            </p:cNvCxnSpPr>
            <p:nvPr/>
          </p:nvCxnSpPr>
          <p:spPr>
            <a:xfrm>
              <a:off x="4523105" y="2935866"/>
              <a:ext cx="0" cy="217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rapezoid 86">
              <a:extLst>
                <a:ext uri="{FF2B5EF4-FFF2-40B4-BE49-F238E27FC236}">
                  <a16:creationId xmlns:a16="http://schemas.microsoft.com/office/drawing/2014/main" id="{D61AAD20-48B9-EE41-B23E-B375D95E5D13}"/>
                </a:ext>
              </a:extLst>
            </p:cNvPr>
            <p:cNvSpPr/>
            <p:nvPr/>
          </p:nvSpPr>
          <p:spPr>
            <a:xfrm rot="10800000" flipH="1">
              <a:off x="4364247" y="3153655"/>
              <a:ext cx="745340" cy="170576"/>
            </a:xfrm>
            <a:prstGeom prst="trapezoid">
              <a:avLst>
                <a:gd name="adj" fmla="val 83199"/>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cxnSp>
          <p:nvCxnSpPr>
            <p:cNvPr id="88" name="Elbow Connector 87">
              <a:extLst>
                <a:ext uri="{FF2B5EF4-FFF2-40B4-BE49-F238E27FC236}">
                  <a16:creationId xmlns:a16="http://schemas.microsoft.com/office/drawing/2014/main" id="{6CE2F856-B319-B944-8EBB-C53FE9F8E291}"/>
                </a:ext>
              </a:extLst>
            </p:cNvPr>
            <p:cNvCxnSpPr>
              <a:cxnSpLocks/>
              <a:stCxn id="84" idx="2"/>
            </p:cNvCxnSpPr>
            <p:nvPr/>
          </p:nvCxnSpPr>
          <p:spPr>
            <a:xfrm rot="16200000" flipH="1">
              <a:off x="4206545" y="2413802"/>
              <a:ext cx="1077098" cy="449382"/>
            </a:xfrm>
            <a:prstGeom prst="bentConnector3">
              <a:avLst>
                <a:gd name="adj1" fmla="val 2877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FC76880E-233B-4B4E-B14D-83D6BC10E4D1}"/>
                </a:ext>
              </a:extLst>
            </p:cNvPr>
            <p:cNvSpPr/>
            <p:nvPr/>
          </p:nvSpPr>
          <p:spPr>
            <a:xfrm>
              <a:off x="3928491" y="3139297"/>
              <a:ext cx="217424" cy="1992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90" name="Straight Arrow Connector 89">
              <a:extLst>
                <a:ext uri="{FF2B5EF4-FFF2-40B4-BE49-F238E27FC236}">
                  <a16:creationId xmlns:a16="http://schemas.microsoft.com/office/drawing/2014/main" id="{87EC7815-217F-D941-8545-16F3D067A789}"/>
                </a:ext>
              </a:extLst>
            </p:cNvPr>
            <p:cNvCxnSpPr>
              <a:cxnSpLocks/>
              <a:stCxn id="89" idx="3"/>
              <a:endCxn id="87" idx="1"/>
            </p:cNvCxnSpPr>
            <p:nvPr/>
          </p:nvCxnSpPr>
          <p:spPr>
            <a:xfrm>
              <a:off x="4145915" y="3238943"/>
              <a:ext cx="2892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1" name="Elbow Connector 100">
            <a:extLst>
              <a:ext uri="{FF2B5EF4-FFF2-40B4-BE49-F238E27FC236}">
                <a16:creationId xmlns:a16="http://schemas.microsoft.com/office/drawing/2014/main" id="{05FFD44B-D2ED-E545-9DE6-32BBABB8642B}"/>
              </a:ext>
            </a:extLst>
          </p:cNvPr>
          <p:cNvCxnSpPr>
            <a:cxnSpLocks/>
            <a:stCxn id="68" idx="0"/>
            <a:endCxn id="105" idx="0"/>
          </p:cNvCxnSpPr>
          <p:nvPr/>
        </p:nvCxnSpPr>
        <p:spPr>
          <a:xfrm rot="16200000" flipH="1">
            <a:off x="7207707" y="3428951"/>
            <a:ext cx="416353" cy="75284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16BBA0B8-DFFA-B84C-8B27-6144A46298C4}"/>
              </a:ext>
            </a:extLst>
          </p:cNvPr>
          <p:cNvSpPr/>
          <p:nvPr/>
        </p:nvSpPr>
        <p:spPr>
          <a:xfrm>
            <a:off x="7683592" y="4013549"/>
            <a:ext cx="217424" cy="1992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7D93075B-2F78-5044-8619-C55E1145D400}"/>
              </a:ext>
            </a:extLst>
          </p:cNvPr>
          <p:cNvSpPr/>
          <p:nvPr/>
        </p:nvSpPr>
        <p:spPr>
          <a:xfrm>
            <a:off x="8030161" y="4013549"/>
            <a:ext cx="217424" cy="1992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0791EEC1-FB65-B649-B64A-CDA5529A73FB}"/>
              </a:ext>
            </a:extLst>
          </p:cNvPr>
          <p:cNvSpPr/>
          <p:nvPr/>
        </p:nvSpPr>
        <p:spPr>
          <a:xfrm>
            <a:off x="8376730" y="4013549"/>
            <a:ext cx="217424" cy="1992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110" name="Elbow Connector 109">
            <a:extLst>
              <a:ext uri="{FF2B5EF4-FFF2-40B4-BE49-F238E27FC236}">
                <a16:creationId xmlns:a16="http://schemas.microsoft.com/office/drawing/2014/main" id="{39819205-6D0E-F249-B7BB-CD2B623BADD6}"/>
              </a:ext>
            </a:extLst>
          </p:cNvPr>
          <p:cNvCxnSpPr>
            <a:cxnSpLocks/>
            <a:stCxn id="77" idx="0"/>
          </p:cNvCxnSpPr>
          <p:nvPr/>
        </p:nvCxnSpPr>
        <p:spPr>
          <a:xfrm rot="5400000">
            <a:off x="8028683" y="3706744"/>
            <a:ext cx="401996" cy="1829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Elbow Connector 112">
            <a:extLst>
              <a:ext uri="{FF2B5EF4-FFF2-40B4-BE49-F238E27FC236}">
                <a16:creationId xmlns:a16="http://schemas.microsoft.com/office/drawing/2014/main" id="{E96BE3DA-7E02-1949-B356-7E3DEFE84E6C}"/>
              </a:ext>
            </a:extLst>
          </p:cNvPr>
          <p:cNvCxnSpPr>
            <a:cxnSpLocks/>
            <a:stCxn id="87" idx="0"/>
            <a:endCxn id="107" idx="0"/>
          </p:cNvCxnSpPr>
          <p:nvPr/>
        </p:nvCxnSpPr>
        <p:spPr>
          <a:xfrm rot="5400000">
            <a:off x="8835945" y="3246693"/>
            <a:ext cx="416353" cy="111735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982BB368-0D51-584E-AFDA-17B9728865C6}"/>
              </a:ext>
            </a:extLst>
          </p:cNvPr>
          <p:cNvSpPr/>
          <p:nvPr/>
        </p:nvSpPr>
        <p:spPr>
          <a:xfrm>
            <a:off x="7442588" y="4013549"/>
            <a:ext cx="1406281" cy="9536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8 entry </a:t>
            </a:r>
          </a:p>
          <a:p>
            <a:pPr algn="ctr"/>
            <a:r>
              <a:rPr lang="en-US" dirty="0"/>
              <a:t>1 bit look-up table</a:t>
            </a:r>
          </a:p>
        </p:txBody>
      </p:sp>
      <p:sp>
        <p:nvSpPr>
          <p:cNvPr id="127" name="TextBox 126">
            <a:extLst>
              <a:ext uri="{FF2B5EF4-FFF2-40B4-BE49-F238E27FC236}">
                <a16:creationId xmlns:a16="http://schemas.microsoft.com/office/drawing/2014/main" id="{806AD828-E550-5643-837D-F9181D711403}"/>
              </a:ext>
            </a:extLst>
          </p:cNvPr>
          <p:cNvSpPr txBox="1"/>
          <p:nvPr/>
        </p:nvSpPr>
        <p:spPr>
          <a:xfrm>
            <a:off x="4225732" y="5945743"/>
            <a:ext cx="718658" cy="369332"/>
          </a:xfrm>
          <a:prstGeom prst="rect">
            <a:avLst/>
          </a:prstGeom>
          <a:noFill/>
        </p:spPr>
        <p:txBody>
          <a:bodyPr wrap="none" rtlCol="0">
            <a:spAutoFit/>
          </a:bodyPr>
          <a:lstStyle/>
          <a:p>
            <a:r>
              <a:rPr lang="en-US" dirty="0"/>
              <a:t>result</a:t>
            </a:r>
          </a:p>
        </p:txBody>
      </p:sp>
      <p:cxnSp>
        <p:nvCxnSpPr>
          <p:cNvPr id="131" name="Straight Arrow Connector 130">
            <a:extLst>
              <a:ext uri="{FF2B5EF4-FFF2-40B4-BE49-F238E27FC236}">
                <a16:creationId xmlns:a16="http://schemas.microsoft.com/office/drawing/2014/main" id="{944EAE15-3A7B-C941-B5B7-EC12A96539AC}"/>
              </a:ext>
            </a:extLst>
          </p:cNvPr>
          <p:cNvCxnSpPr>
            <a:cxnSpLocks/>
            <a:stCxn id="158" idx="0"/>
          </p:cNvCxnSpPr>
          <p:nvPr/>
        </p:nvCxnSpPr>
        <p:spPr>
          <a:xfrm>
            <a:off x="4553259" y="5163168"/>
            <a:ext cx="0" cy="7861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Trapezoid 151">
            <a:extLst>
              <a:ext uri="{FF2B5EF4-FFF2-40B4-BE49-F238E27FC236}">
                <a16:creationId xmlns:a16="http://schemas.microsoft.com/office/drawing/2014/main" id="{0324BEA9-6F13-174F-B2B1-E04877A786AB}"/>
              </a:ext>
            </a:extLst>
          </p:cNvPr>
          <p:cNvSpPr/>
          <p:nvPr/>
        </p:nvSpPr>
        <p:spPr>
          <a:xfrm rot="10800000" flipH="1">
            <a:off x="7560781" y="5385674"/>
            <a:ext cx="745340" cy="170576"/>
          </a:xfrm>
          <a:prstGeom prst="trapezoid">
            <a:avLst>
              <a:gd name="adj" fmla="val 83199"/>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cxnSp>
        <p:nvCxnSpPr>
          <p:cNvPr id="153" name="Straight Arrow Connector 152">
            <a:extLst>
              <a:ext uri="{FF2B5EF4-FFF2-40B4-BE49-F238E27FC236}">
                <a16:creationId xmlns:a16="http://schemas.microsoft.com/office/drawing/2014/main" id="{3CF70F0A-7C8F-7C46-B3C6-4E968D910306}"/>
              </a:ext>
            </a:extLst>
          </p:cNvPr>
          <p:cNvCxnSpPr>
            <a:cxnSpLocks/>
            <a:stCxn id="61" idx="2"/>
          </p:cNvCxnSpPr>
          <p:nvPr/>
        </p:nvCxnSpPr>
        <p:spPr>
          <a:xfrm>
            <a:off x="8145729" y="4967168"/>
            <a:ext cx="0" cy="418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Trapezoid 157">
            <a:extLst>
              <a:ext uri="{FF2B5EF4-FFF2-40B4-BE49-F238E27FC236}">
                <a16:creationId xmlns:a16="http://schemas.microsoft.com/office/drawing/2014/main" id="{C845EA3E-2581-4641-8C3B-85D6B4B426D6}"/>
              </a:ext>
            </a:extLst>
          </p:cNvPr>
          <p:cNvSpPr/>
          <p:nvPr/>
        </p:nvSpPr>
        <p:spPr>
          <a:xfrm rot="10800000" flipH="1">
            <a:off x="4180589" y="4992592"/>
            <a:ext cx="745340" cy="170576"/>
          </a:xfrm>
          <a:prstGeom prst="trapezoid">
            <a:avLst>
              <a:gd name="adj" fmla="val 83199"/>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CDCD99E-2CC2-0E4C-AF47-7B499E6C9EDF}"/>
              </a:ext>
            </a:extLst>
          </p:cNvPr>
          <p:cNvSpPr txBox="1"/>
          <p:nvPr/>
        </p:nvSpPr>
        <p:spPr>
          <a:xfrm>
            <a:off x="3138649" y="5219536"/>
            <a:ext cx="558038" cy="369332"/>
          </a:xfrm>
          <a:prstGeom prst="rect">
            <a:avLst/>
          </a:prstGeom>
          <a:noFill/>
        </p:spPr>
        <p:txBody>
          <a:bodyPr wrap="none" rtlCol="0">
            <a:spAutoFit/>
          </a:bodyPr>
          <a:lstStyle/>
          <a:p>
            <a:r>
              <a:rPr lang="en-US" dirty="0"/>
              <a:t>ALU</a:t>
            </a:r>
          </a:p>
        </p:txBody>
      </p:sp>
      <p:sp>
        <p:nvSpPr>
          <p:cNvPr id="100" name="Rectangle 99">
            <a:extLst>
              <a:ext uri="{FF2B5EF4-FFF2-40B4-BE49-F238E27FC236}">
                <a16:creationId xmlns:a16="http://schemas.microsoft.com/office/drawing/2014/main" id="{62B2E6F1-8B3A-6141-A0CE-0168E07CEDF9}"/>
              </a:ext>
            </a:extLst>
          </p:cNvPr>
          <p:cNvSpPr/>
          <p:nvPr/>
        </p:nvSpPr>
        <p:spPr>
          <a:xfrm>
            <a:off x="3302496" y="4133279"/>
            <a:ext cx="672306" cy="48702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Add</a:t>
            </a:r>
          </a:p>
        </p:txBody>
      </p:sp>
      <p:sp>
        <p:nvSpPr>
          <p:cNvPr id="116" name="Rectangle 115">
            <a:extLst>
              <a:ext uri="{FF2B5EF4-FFF2-40B4-BE49-F238E27FC236}">
                <a16:creationId xmlns:a16="http://schemas.microsoft.com/office/drawing/2014/main" id="{13ED579A-4105-8448-BBBD-24AE7FB12F6F}"/>
              </a:ext>
            </a:extLst>
          </p:cNvPr>
          <p:cNvSpPr/>
          <p:nvPr/>
        </p:nvSpPr>
        <p:spPr>
          <a:xfrm>
            <a:off x="4059745" y="4135779"/>
            <a:ext cx="672306" cy="48702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err="1"/>
              <a:t>Mult</a:t>
            </a:r>
            <a:endParaRPr lang="en-US" dirty="0"/>
          </a:p>
        </p:txBody>
      </p:sp>
      <p:sp>
        <p:nvSpPr>
          <p:cNvPr id="91" name="Rectangle 90">
            <a:extLst>
              <a:ext uri="{FF2B5EF4-FFF2-40B4-BE49-F238E27FC236}">
                <a16:creationId xmlns:a16="http://schemas.microsoft.com/office/drawing/2014/main" id="{7A5A8C15-5F31-0D46-95CB-C9FEDFC50271}"/>
              </a:ext>
            </a:extLst>
          </p:cNvPr>
          <p:cNvSpPr/>
          <p:nvPr/>
        </p:nvSpPr>
        <p:spPr>
          <a:xfrm>
            <a:off x="5187804" y="4133771"/>
            <a:ext cx="672306" cy="48702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And</a:t>
            </a:r>
          </a:p>
        </p:txBody>
      </p:sp>
      <p:cxnSp>
        <p:nvCxnSpPr>
          <p:cNvPr id="23" name="Straight Connector 22">
            <a:extLst>
              <a:ext uri="{FF2B5EF4-FFF2-40B4-BE49-F238E27FC236}">
                <a16:creationId xmlns:a16="http://schemas.microsoft.com/office/drawing/2014/main" id="{5DC0CF5D-9057-1445-8181-EB1FDC40AD21}"/>
              </a:ext>
            </a:extLst>
          </p:cNvPr>
          <p:cNvCxnSpPr>
            <a:cxnSpLocks/>
          </p:cNvCxnSpPr>
          <p:nvPr/>
        </p:nvCxnSpPr>
        <p:spPr>
          <a:xfrm>
            <a:off x="3472217" y="3787958"/>
            <a:ext cx="1870925"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EDAC481-6DEF-B14C-B332-6AA40EBE4D0E}"/>
              </a:ext>
            </a:extLst>
          </p:cNvPr>
          <p:cNvCxnSpPr>
            <a:cxnSpLocks/>
            <a:stCxn id="18" idx="0"/>
          </p:cNvCxnSpPr>
          <p:nvPr/>
        </p:nvCxnSpPr>
        <p:spPr>
          <a:xfrm>
            <a:off x="3719379" y="3597196"/>
            <a:ext cx="0" cy="18968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D5D9811-1A08-D84D-B418-BBD8665FAECD}"/>
              </a:ext>
            </a:extLst>
          </p:cNvPr>
          <p:cNvSpPr txBox="1"/>
          <p:nvPr/>
        </p:nvSpPr>
        <p:spPr>
          <a:xfrm>
            <a:off x="4801373" y="4157743"/>
            <a:ext cx="343364" cy="369332"/>
          </a:xfrm>
          <a:prstGeom prst="rect">
            <a:avLst/>
          </a:prstGeom>
          <a:noFill/>
        </p:spPr>
        <p:txBody>
          <a:bodyPr wrap="none" rtlCol="0">
            <a:spAutoFit/>
          </a:bodyPr>
          <a:lstStyle/>
          <a:p>
            <a:r>
              <a:rPr lang="en-US" dirty="0"/>
              <a:t>…</a:t>
            </a:r>
          </a:p>
        </p:txBody>
      </p:sp>
      <p:sp>
        <p:nvSpPr>
          <p:cNvPr id="111" name="Rectangle 110">
            <a:extLst>
              <a:ext uri="{FF2B5EF4-FFF2-40B4-BE49-F238E27FC236}">
                <a16:creationId xmlns:a16="http://schemas.microsoft.com/office/drawing/2014/main" id="{D505C3D9-692B-5A4A-A79C-E0958F737499}"/>
              </a:ext>
            </a:extLst>
          </p:cNvPr>
          <p:cNvSpPr/>
          <p:nvPr/>
        </p:nvSpPr>
        <p:spPr>
          <a:xfrm>
            <a:off x="3642945" y="4978234"/>
            <a:ext cx="217424" cy="1992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112" name="Straight Arrow Connector 111">
            <a:extLst>
              <a:ext uri="{FF2B5EF4-FFF2-40B4-BE49-F238E27FC236}">
                <a16:creationId xmlns:a16="http://schemas.microsoft.com/office/drawing/2014/main" id="{FC1358E4-612F-0545-878B-734C30006476}"/>
              </a:ext>
            </a:extLst>
          </p:cNvPr>
          <p:cNvCxnSpPr>
            <a:cxnSpLocks/>
            <a:stCxn id="111" idx="3"/>
            <a:endCxn id="158" idx="1"/>
          </p:cNvCxnSpPr>
          <p:nvPr/>
        </p:nvCxnSpPr>
        <p:spPr>
          <a:xfrm>
            <a:off x="3860369" y="5077880"/>
            <a:ext cx="3911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5511621-0D1D-C546-BBB1-F724A843D444}"/>
              </a:ext>
            </a:extLst>
          </p:cNvPr>
          <p:cNvCxnSpPr>
            <a:cxnSpLocks/>
          </p:cNvCxnSpPr>
          <p:nvPr/>
        </p:nvCxnSpPr>
        <p:spPr>
          <a:xfrm>
            <a:off x="3472217" y="3786877"/>
            <a:ext cx="1" cy="333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17B383C2-0D63-F449-BA87-A0F4FE042E2E}"/>
              </a:ext>
            </a:extLst>
          </p:cNvPr>
          <p:cNvCxnSpPr>
            <a:cxnSpLocks/>
          </p:cNvCxnSpPr>
          <p:nvPr/>
        </p:nvCxnSpPr>
        <p:spPr>
          <a:xfrm>
            <a:off x="4244734" y="3788778"/>
            <a:ext cx="1" cy="333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E0C1DF0E-427F-CB45-89A7-ED5E943FF51D}"/>
              </a:ext>
            </a:extLst>
          </p:cNvPr>
          <p:cNvCxnSpPr>
            <a:cxnSpLocks/>
          </p:cNvCxnSpPr>
          <p:nvPr/>
        </p:nvCxnSpPr>
        <p:spPr>
          <a:xfrm>
            <a:off x="5343142" y="3788454"/>
            <a:ext cx="1" cy="333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10ECCB8-40EC-6948-BDC3-DD442F7A3A63}"/>
              </a:ext>
            </a:extLst>
          </p:cNvPr>
          <p:cNvCxnSpPr>
            <a:cxnSpLocks/>
          </p:cNvCxnSpPr>
          <p:nvPr/>
        </p:nvCxnSpPr>
        <p:spPr>
          <a:xfrm>
            <a:off x="5002125" y="3597195"/>
            <a:ext cx="0" cy="25615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2FB4D9A-1237-8B45-B0A5-D50A71DC63CE}"/>
              </a:ext>
            </a:extLst>
          </p:cNvPr>
          <p:cNvGrpSpPr/>
          <p:nvPr/>
        </p:nvGrpSpPr>
        <p:grpSpPr>
          <a:xfrm>
            <a:off x="3821497" y="3853348"/>
            <a:ext cx="1870926" cy="271075"/>
            <a:chOff x="3821497" y="3568680"/>
            <a:chExt cx="1870926" cy="335029"/>
          </a:xfrm>
        </p:grpSpPr>
        <p:cxnSp>
          <p:nvCxnSpPr>
            <p:cNvPr id="135" name="Straight Connector 134">
              <a:extLst>
                <a:ext uri="{FF2B5EF4-FFF2-40B4-BE49-F238E27FC236}">
                  <a16:creationId xmlns:a16="http://schemas.microsoft.com/office/drawing/2014/main" id="{362E66B5-88B6-E74A-8DD4-AF157F6392BF}"/>
                </a:ext>
              </a:extLst>
            </p:cNvPr>
            <p:cNvCxnSpPr>
              <a:cxnSpLocks/>
            </p:cNvCxnSpPr>
            <p:nvPr/>
          </p:nvCxnSpPr>
          <p:spPr>
            <a:xfrm>
              <a:off x="3821497" y="3569761"/>
              <a:ext cx="187092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70CB471A-CFE3-7749-8DB1-C83F13EE1BC4}"/>
                </a:ext>
              </a:extLst>
            </p:cNvPr>
            <p:cNvCxnSpPr>
              <a:cxnSpLocks/>
            </p:cNvCxnSpPr>
            <p:nvPr/>
          </p:nvCxnSpPr>
          <p:spPr>
            <a:xfrm>
              <a:off x="3821497" y="3568680"/>
              <a:ext cx="1" cy="33312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9FDE49DB-2DF9-DC45-AEB3-183BE3BA745A}"/>
                </a:ext>
              </a:extLst>
            </p:cNvPr>
            <p:cNvCxnSpPr>
              <a:cxnSpLocks/>
            </p:cNvCxnSpPr>
            <p:nvPr/>
          </p:nvCxnSpPr>
          <p:spPr>
            <a:xfrm>
              <a:off x="4570764" y="3570581"/>
              <a:ext cx="1" cy="33312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682126E-F5E9-5A4E-A9DB-B4D740A49AFC}"/>
                </a:ext>
              </a:extLst>
            </p:cNvPr>
            <p:cNvCxnSpPr>
              <a:cxnSpLocks/>
            </p:cNvCxnSpPr>
            <p:nvPr/>
          </p:nvCxnSpPr>
          <p:spPr>
            <a:xfrm>
              <a:off x="5692422" y="3570257"/>
              <a:ext cx="1" cy="33312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2" name="Straight Arrow Connector 141">
            <a:extLst>
              <a:ext uri="{FF2B5EF4-FFF2-40B4-BE49-F238E27FC236}">
                <a16:creationId xmlns:a16="http://schemas.microsoft.com/office/drawing/2014/main" id="{C250D0B2-2BD4-8041-B740-FEE8E3A9992B}"/>
              </a:ext>
            </a:extLst>
          </p:cNvPr>
          <p:cNvCxnSpPr>
            <a:cxnSpLocks/>
          </p:cNvCxnSpPr>
          <p:nvPr/>
        </p:nvCxnSpPr>
        <p:spPr>
          <a:xfrm>
            <a:off x="4334366" y="4814988"/>
            <a:ext cx="0" cy="1776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29F40E29-665B-8649-B032-D5C4F6145E62}"/>
              </a:ext>
            </a:extLst>
          </p:cNvPr>
          <p:cNvCxnSpPr>
            <a:cxnSpLocks/>
          </p:cNvCxnSpPr>
          <p:nvPr/>
        </p:nvCxnSpPr>
        <p:spPr>
          <a:xfrm>
            <a:off x="4553258" y="4814988"/>
            <a:ext cx="0" cy="1776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92C1BA5-61AD-E946-B910-FC287F5E86EB}"/>
              </a:ext>
            </a:extLst>
          </p:cNvPr>
          <p:cNvCxnSpPr>
            <a:cxnSpLocks/>
          </p:cNvCxnSpPr>
          <p:nvPr/>
        </p:nvCxnSpPr>
        <p:spPr>
          <a:xfrm>
            <a:off x="4756959" y="4814988"/>
            <a:ext cx="0" cy="1776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9D7D92DE-5176-524C-99B0-E4D07A03EB90}"/>
              </a:ext>
            </a:extLst>
          </p:cNvPr>
          <p:cNvCxnSpPr/>
          <p:nvPr/>
        </p:nvCxnSpPr>
        <p:spPr>
          <a:xfrm>
            <a:off x="3638649" y="4620308"/>
            <a:ext cx="695717" cy="194680"/>
          </a:xfrm>
          <a:prstGeom prst="bentConnector3">
            <a:avLst>
              <a:gd name="adj1" fmla="val 556"/>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Elbow Connector 144">
            <a:extLst>
              <a:ext uri="{FF2B5EF4-FFF2-40B4-BE49-F238E27FC236}">
                <a16:creationId xmlns:a16="http://schemas.microsoft.com/office/drawing/2014/main" id="{8652DADC-DACA-1F4D-B464-C411E4BE9177}"/>
              </a:ext>
            </a:extLst>
          </p:cNvPr>
          <p:cNvCxnSpPr>
            <a:cxnSpLocks/>
            <a:stCxn id="116" idx="2"/>
          </p:cNvCxnSpPr>
          <p:nvPr/>
        </p:nvCxnSpPr>
        <p:spPr>
          <a:xfrm rot="16200000" flipH="1">
            <a:off x="4374974" y="4643731"/>
            <a:ext cx="199206" cy="157359"/>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Elbow Connector 146">
            <a:extLst>
              <a:ext uri="{FF2B5EF4-FFF2-40B4-BE49-F238E27FC236}">
                <a16:creationId xmlns:a16="http://schemas.microsoft.com/office/drawing/2014/main" id="{ED67C1EF-DAA5-D247-BAE0-9879921C30FF}"/>
              </a:ext>
            </a:extLst>
          </p:cNvPr>
          <p:cNvCxnSpPr>
            <a:cxnSpLocks/>
            <a:stCxn id="91" idx="2"/>
          </p:cNvCxnSpPr>
          <p:nvPr/>
        </p:nvCxnSpPr>
        <p:spPr>
          <a:xfrm rot="5400000">
            <a:off x="5039850" y="4337909"/>
            <a:ext cx="201216" cy="76699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D05A6E97-23B4-6449-ACE9-1F3DFB3E9159}"/>
              </a:ext>
            </a:extLst>
          </p:cNvPr>
          <p:cNvCxnSpPr>
            <a:cxnSpLocks/>
            <a:stCxn id="152" idx="0"/>
          </p:cNvCxnSpPr>
          <p:nvPr/>
        </p:nvCxnSpPr>
        <p:spPr>
          <a:xfrm>
            <a:off x="7933451" y="5556250"/>
            <a:ext cx="101" cy="3894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DDBAE0F7-AE14-1446-AA53-5EC9C1A7E1B4}"/>
              </a:ext>
            </a:extLst>
          </p:cNvPr>
          <p:cNvSpPr/>
          <p:nvPr/>
        </p:nvSpPr>
        <p:spPr>
          <a:xfrm>
            <a:off x="7062087" y="5369164"/>
            <a:ext cx="217424" cy="1992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155" name="Straight Arrow Connector 154">
            <a:extLst>
              <a:ext uri="{FF2B5EF4-FFF2-40B4-BE49-F238E27FC236}">
                <a16:creationId xmlns:a16="http://schemas.microsoft.com/office/drawing/2014/main" id="{718EEC4A-EDDE-C74E-8252-0F94D882EE60}"/>
              </a:ext>
            </a:extLst>
          </p:cNvPr>
          <p:cNvCxnSpPr>
            <a:cxnSpLocks/>
            <a:stCxn id="154" idx="3"/>
            <a:endCxn id="152" idx="1"/>
          </p:cNvCxnSpPr>
          <p:nvPr/>
        </p:nvCxnSpPr>
        <p:spPr>
          <a:xfrm>
            <a:off x="7279511" y="5468810"/>
            <a:ext cx="352229" cy="21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80740B63-E071-4449-92DC-4618E5A9AAE5}"/>
              </a:ext>
            </a:extLst>
          </p:cNvPr>
          <p:cNvSpPr txBox="1"/>
          <p:nvPr/>
        </p:nvSpPr>
        <p:spPr>
          <a:xfrm>
            <a:off x="6074625" y="4708063"/>
            <a:ext cx="527709" cy="369332"/>
          </a:xfrm>
          <a:prstGeom prst="rect">
            <a:avLst/>
          </a:prstGeom>
          <a:noFill/>
        </p:spPr>
        <p:txBody>
          <a:bodyPr wrap="none" rtlCol="0">
            <a:spAutoFit/>
          </a:bodyPr>
          <a:lstStyle/>
          <a:p>
            <a:r>
              <a:rPr lang="en-US" dirty="0"/>
              <a:t>flag</a:t>
            </a:r>
          </a:p>
        </p:txBody>
      </p:sp>
      <p:cxnSp>
        <p:nvCxnSpPr>
          <p:cNvPr id="159" name="Straight Arrow Connector 158">
            <a:extLst>
              <a:ext uri="{FF2B5EF4-FFF2-40B4-BE49-F238E27FC236}">
                <a16:creationId xmlns:a16="http://schemas.microsoft.com/office/drawing/2014/main" id="{09ECB8BF-7F9B-7A4E-A6BF-64F90DDF8199}"/>
              </a:ext>
            </a:extLst>
          </p:cNvPr>
          <p:cNvCxnSpPr>
            <a:cxnSpLocks/>
          </p:cNvCxnSpPr>
          <p:nvPr/>
        </p:nvCxnSpPr>
        <p:spPr>
          <a:xfrm>
            <a:off x="7730129" y="5077880"/>
            <a:ext cx="0" cy="3060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70954EE-EE8A-3146-A04C-2D94CD9C4889}"/>
              </a:ext>
            </a:extLst>
          </p:cNvPr>
          <p:cNvCxnSpPr/>
          <p:nvPr/>
        </p:nvCxnSpPr>
        <p:spPr>
          <a:xfrm flipH="1">
            <a:off x="6068905" y="5077880"/>
            <a:ext cx="16612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395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8813-EB06-9242-8158-E8E31593A658}"/>
              </a:ext>
            </a:extLst>
          </p:cNvPr>
          <p:cNvSpPr>
            <a:spLocks noGrp="1"/>
          </p:cNvSpPr>
          <p:nvPr>
            <p:ph type="title"/>
          </p:nvPr>
        </p:nvSpPr>
        <p:spPr/>
        <p:txBody>
          <a:bodyPr/>
          <a:lstStyle/>
          <a:p>
            <a:r>
              <a:rPr lang="en-US" dirty="0"/>
              <a:t>Reducing reconfigurable routing overhead using emerging nanotechnologies</a:t>
            </a:r>
          </a:p>
        </p:txBody>
      </p:sp>
      <p:sp>
        <p:nvSpPr>
          <p:cNvPr id="3" name="Content Placeholder 2">
            <a:extLst>
              <a:ext uri="{FF2B5EF4-FFF2-40B4-BE49-F238E27FC236}">
                <a16:creationId xmlns:a16="http://schemas.microsoft.com/office/drawing/2014/main" id="{0A9098E7-1B8A-1C4B-B9A7-B0810938D8F8}"/>
              </a:ext>
            </a:extLst>
          </p:cNvPr>
          <p:cNvSpPr>
            <a:spLocks noGrp="1"/>
          </p:cNvSpPr>
          <p:nvPr>
            <p:ph idx="1"/>
          </p:nvPr>
        </p:nvSpPr>
        <p:spPr/>
        <p:txBody>
          <a:bodyPr>
            <a:normAutofit/>
          </a:bodyPr>
          <a:lstStyle/>
          <a:p>
            <a:r>
              <a:rPr lang="en-US" b="1" dirty="0"/>
              <a:t>NEM relays:</a:t>
            </a:r>
          </a:p>
          <a:p>
            <a:pPr lvl="1"/>
            <a:r>
              <a:rPr lang="en-US" dirty="0"/>
              <a:t>Reconfigurable switches monolithically integrated in 3D</a:t>
            </a:r>
          </a:p>
          <a:p>
            <a:pPr lvl="1"/>
            <a:r>
              <a:rPr lang="en-US" dirty="0"/>
              <a:t>Reduce area/power/delay overhead from reconfigurable interconnects</a:t>
            </a:r>
          </a:p>
          <a:p>
            <a:r>
              <a:rPr lang="en-US" b="1" dirty="0"/>
              <a:t>RRAM:</a:t>
            </a:r>
          </a:p>
          <a:p>
            <a:pPr lvl="1"/>
            <a:r>
              <a:rPr lang="en-US" dirty="0"/>
              <a:t>Non-volatile memory monolithically integrated in 3D</a:t>
            </a:r>
          </a:p>
          <a:p>
            <a:pPr lvl="1"/>
            <a:r>
              <a:rPr lang="en-US" dirty="0"/>
              <a:t>Reduce area/power/delay overhead from startup configuration</a:t>
            </a:r>
          </a:p>
          <a:p>
            <a:r>
              <a:rPr lang="en-US" b="1" dirty="0"/>
              <a:t>Result:</a:t>
            </a:r>
          </a:p>
          <a:p>
            <a:pPr lvl="1"/>
            <a:r>
              <a:rPr lang="en-US"/>
              <a:t>Lower </a:t>
            </a:r>
            <a:r>
              <a:rPr lang="en-US" dirty="0"/>
              <a:t>routing overhead</a:t>
            </a:r>
          </a:p>
          <a:p>
            <a:pPr lvl="1"/>
            <a:r>
              <a:rPr lang="en-US" dirty="0"/>
              <a:t>No startup reconfiguration cost</a:t>
            </a:r>
          </a:p>
        </p:txBody>
      </p:sp>
    </p:spTree>
    <p:extLst>
      <p:ext uri="{BB962C8B-B14F-4D97-AF65-F5344CB8AC3E}">
        <p14:creationId xmlns:p14="http://schemas.microsoft.com/office/powerpoint/2010/main" val="51726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54D1-4610-DC41-BCA1-37A2178AA987}"/>
              </a:ext>
            </a:extLst>
          </p:cNvPr>
          <p:cNvSpPr>
            <a:spLocks noGrp="1"/>
          </p:cNvSpPr>
          <p:nvPr>
            <p:ph type="title"/>
          </p:nvPr>
        </p:nvSpPr>
        <p:spPr/>
        <p:txBody>
          <a:bodyPr/>
          <a:lstStyle/>
          <a:p>
            <a:r>
              <a:rPr lang="en-US" b="1" dirty="0"/>
              <a:t>NEM Relays</a:t>
            </a:r>
          </a:p>
        </p:txBody>
      </p:sp>
      <p:sp>
        <p:nvSpPr>
          <p:cNvPr id="3" name="Text Placeholder 2">
            <a:extLst>
              <a:ext uri="{FF2B5EF4-FFF2-40B4-BE49-F238E27FC236}">
                <a16:creationId xmlns:a16="http://schemas.microsoft.com/office/drawing/2014/main" id="{541E41BF-24FA-ED46-9F8C-D72188FAFBCC}"/>
              </a:ext>
            </a:extLst>
          </p:cNvPr>
          <p:cNvSpPr>
            <a:spLocks noGrp="1"/>
          </p:cNvSpPr>
          <p:nvPr>
            <p:ph type="body" idx="1"/>
          </p:nvPr>
        </p:nvSpPr>
        <p:spPr/>
        <p:txBody>
          <a:bodyPr/>
          <a:lstStyle/>
          <a:p>
            <a:r>
              <a:rPr lang="en-US" dirty="0"/>
              <a:t>What are they and how do they work?</a:t>
            </a:r>
          </a:p>
        </p:txBody>
      </p:sp>
    </p:spTree>
    <p:extLst>
      <p:ext uri="{BB962C8B-B14F-4D97-AF65-F5344CB8AC3E}">
        <p14:creationId xmlns:p14="http://schemas.microsoft.com/office/powerpoint/2010/main" val="3241132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DCB35C45-BFDB-1C42-8CC8-E5EDB7FE4145}"/>
              </a:ext>
            </a:extLst>
          </p:cNvPr>
          <p:cNvGrpSpPr/>
          <p:nvPr/>
        </p:nvGrpSpPr>
        <p:grpSpPr>
          <a:xfrm>
            <a:off x="746126" y="876714"/>
            <a:ext cx="10699748" cy="1917700"/>
            <a:chOff x="977901" y="1384301"/>
            <a:chExt cx="10699748" cy="1917700"/>
          </a:xfrm>
        </p:grpSpPr>
        <p:grpSp>
          <p:nvGrpSpPr>
            <p:cNvPr id="59" name="Group 58">
              <a:extLst>
                <a:ext uri="{FF2B5EF4-FFF2-40B4-BE49-F238E27FC236}">
                  <a16:creationId xmlns:a16="http://schemas.microsoft.com/office/drawing/2014/main" id="{6BB5A263-BFB5-FC47-9793-5D8C0D91607E}"/>
                </a:ext>
              </a:extLst>
            </p:cNvPr>
            <p:cNvGrpSpPr/>
            <p:nvPr/>
          </p:nvGrpSpPr>
          <p:grpSpPr>
            <a:xfrm>
              <a:off x="977901" y="1384301"/>
              <a:ext cx="4699000" cy="1917700"/>
              <a:chOff x="977901" y="1384301"/>
              <a:chExt cx="4699000" cy="1917700"/>
            </a:xfrm>
          </p:grpSpPr>
          <p:sp>
            <p:nvSpPr>
              <p:cNvPr id="4" name="Rectangle 3">
                <a:extLst>
                  <a:ext uri="{FF2B5EF4-FFF2-40B4-BE49-F238E27FC236}">
                    <a16:creationId xmlns:a16="http://schemas.microsoft.com/office/drawing/2014/main" id="{0409473D-0CF7-CA49-AC5B-4D371344C491}"/>
                  </a:ext>
                </a:extLst>
              </p:cNvPr>
              <p:cNvSpPr/>
              <p:nvPr/>
            </p:nvSpPr>
            <p:spPr>
              <a:xfrm>
                <a:off x="1816101" y="1676401"/>
                <a:ext cx="3302000" cy="215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Beam</a:t>
                </a:r>
              </a:p>
            </p:txBody>
          </p:sp>
          <p:sp>
            <p:nvSpPr>
              <p:cNvPr id="5" name="Rectangle 4">
                <a:extLst>
                  <a:ext uri="{FF2B5EF4-FFF2-40B4-BE49-F238E27FC236}">
                    <a16:creationId xmlns:a16="http://schemas.microsoft.com/office/drawing/2014/main" id="{5A946579-AC2E-2F46-B0B3-D8FD3643974C}"/>
                  </a:ext>
                </a:extLst>
              </p:cNvPr>
              <p:cNvSpPr/>
              <p:nvPr/>
            </p:nvSpPr>
            <p:spPr>
              <a:xfrm>
                <a:off x="977901" y="1384301"/>
                <a:ext cx="838200" cy="800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Source</a:t>
                </a:r>
              </a:p>
            </p:txBody>
          </p:sp>
          <p:sp>
            <p:nvSpPr>
              <p:cNvPr id="7" name="Rectangle 6">
                <a:extLst>
                  <a:ext uri="{FF2B5EF4-FFF2-40B4-BE49-F238E27FC236}">
                    <a16:creationId xmlns:a16="http://schemas.microsoft.com/office/drawing/2014/main" id="{A8322728-EC3D-A242-AAEB-7600A5482548}"/>
                  </a:ext>
                </a:extLst>
              </p:cNvPr>
              <p:cNvSpPr/>
              <p:nvPr/>
            </p:nvSpPr>
            <p:spPr>
              <a:xfrm>
                <a:off x="4756151" y="2184401"/>
                <a:ext cx="920750"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Drain </a:t>
                </a:r>
              </a:p>
            </p:txBody>
          </p:sp>
          <p:sp>
            <p:nvSpPr>
              <p:cNvPr id="8" name="Rectangle 7">
                <a:extLst>
                  <a:ext uri="{FF2B5EF4-FFF2-40B4-BE49-F238E27FC236}">
                    <a16:creationId xmlns:a16="http://schemas.microsoft.com/office/drawing/2014/main" id="{881A241D-8777-0940-A0F1-3FAD6BBC74D2}"/>
                  </a:ext>
                </a:extLst>
              </p:cNvPr>
              <p:cNvSpPr/>
              <p:nvPr/>
            </p:nvSpPr>
            <p:spPr>
              <a:xfrm>
                <a:off x="2254251" y="2184401"/>
                <a:ext cx="20574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Gate</a:t>
                </a:r>
              </a:p>
            </p:txBody>
          </p:sp>
        </p:grpSp>
        <p:grpSp>
          <p:nvGrpSpPr>
            <p:cNvPr id="60" name="Group 59">
              <a:extLst>
                <a:ext uri="{FF2B5EF4-FFF2-40B4-BE49-F238E27FC236}">
                  <a16:creationId xmlns:a16="http://schemas.microsoft.com/office/drawing/2014/main" id="{1BA9A2E7-3F56-E643-BBE1-D821D499D0D9}"/>
                </a:ext>
              </a:extLst>
            </p:cNvPr>
            <p:cNvGrpSpPr/>
            <p:nvPr/>
          </p:nvGrpSpPr>
          <p:grpSpPr>
            <a:xfrm>
              <a:off x="4464049" y="1384301"/>
              <a:ext cx="7213600" cy="1917700"/>
              <a:chOff x="4464049" y="1384301"/>
              <a:chExt cx="7213600" cy="1917700"/>
            </a:xfrm>
          </p:grpSpPr>
          <p:sp>
            <p:nvSpPr>
              <p:cNvPr id="27" name="Arc 26">
                <a:extLst>
                  <a:ext uri="{FF2B5EF4-FFF2-40B4-BE49-F238E27FC236}">
                    <a16:creationId xmlns:a16="http://schemas.microsoft.com/office/drawing/2014/main" id="{9039077A-CBE2-7B4E-B722-005D53DA21D4}"/>
                  </a:ext>
                </a:extLst>
              </p:cNvPr>
              <p:cNvSpPr/>
              <p:nvPr/>
            </p:nvSpPr>
            <p:spPr>
              <a:xfrm>
                <a:off x="4464049" y="1784351"/>
                <a:ext cx="6750050" cy="793749"/>
              </a:xfrm>
              <a:prstGeom prst="arc">
                <a:avLst>
                  <a:gd name="adj1" fmla="val 15872099"/>
                  <a:gd name="adj2" fmla="val 21511140"/>
                </a:avLst>
              </a:prstGeom>
              <a:ln w="203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endParaRPr>
              </a:p>
            </p:txBody>
          </p:sp>
          <p:sp>
            <p:nvSpPr>
              <p:cNvPr id="17" name="Rectangle 16">
                <a:extLst>
                  <a:ext uri="{FF2B5EF4-FFF2-40B4-BE49-F238E27FC236}">
                    <a16:creationId xmlns:a16="http://schemas.microsoft.com/office/drawing/2014/main" id="{1F9B1696-B38D-4A4F-8CB5-0C6ECF8260AE}"/>
                  </a:ext>
                </a:extLst>
              </p:cNvPr>
              <p:cNvSpPr/>
              <p:nvPr/>
            </p:nvSpPr>
            <p:spPr>
              <a:xfrm>
                <a:off x="6978649" y="1384301"/>
                <a:ext cx="838200" cy="800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Source</a:t>
                </a:r>
              </a:p>
            </p:txBody>
          </p:sp>
          <p:sp>
            <p:nvSpPr>
              <p:cNvPr id="19" name="Rectangle 18">
                <a:extLst>
                  <a:ext uri="{FF2B5EF4-FFF2-40B4-BE49-F238E27FC236}">
                    <a16:creationId xmlns:a16="http://schemas.microsoft.com/office/drawing/2014/main" id="{A5090AEC-0FEE-AC45-895C-7B89AF7432DA}"/>
                  </a:ext>
                </a:extLst>
              </p:cNvPr>
              <p:cNvSpPr/>
              <p:nvPr/>
            </p:nvSpPr>
            <p:spPr>
              <a:xfrm>
                <a:off x="10756899" y="2184401"/>
                <a:ext cx="920750"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Drain</a:t>
                </a:r>
              </a:p>
            </p:txBody>
          </p:sp>
          <p:sp>
            <p:nvSpPr>
              <p:cNvPr id="20" name="Rectangle 19">
                <a:extLst>
                  <a:ext uri="{FF2B5EF4-FFF2-40B4-BE49-F238E27FC236}">
                    <a16:creationId xmlns:a16="http://schemas.microsoft.com/office/drawing/2014/main" id="{9528EA84-FED2-C647-8346-B429E1E0F79D}"/>
                  </a:ext>
                </a:extLst>
              </p:cNvPr>
              <p:cNvSpPr/>
              <p:nvPr/>
            </p:nvSpPr>
            <p:spPr>
              <a:xfrm>
                <a:off x="8254999" y="2184401"/>
                <a:ext cx="2057400" cy="1117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Gate</a:t>
                </a:r>
              </a:p>
            </p:txBody>
          </p:sp>
          <p:sp>
            <p:nvSpPr>
              <p:cNvPr id="28" name="TextBox 27">
                <a:extLst>
                  <a:ext uri="{FF2B5EF4-FFF2-40B4-BE49-F238E27FC236}">
                    <a16:creationId xmlns:a16="http://schemas.microsoft.com/office/drawing/2014/main" id="{5E255961-AE04-1643-9875-036DDDDB7AD9}"/>
                  </a:ext>
                </a:extLst>
              </p:cNvPr>
              <p:cNvSpPr txBox="1"/>
              <p:nvPr/>
            </p:nvSpPr>
            <p:spPr>
              <a:xfrm>
                <a:off x="9117339" y="1638301"/>
                <a:ext cx="731290" cy="369332"/>
              </a:xfrm>
              <a:prstGeom prst="rect">
                <a:avLst/>
              </a:prstGeom>
              <a:noFill/>
            </p:spPr>
            <p:txBody>
              <a:bodyPr wrap="none" rtlCol="0">
                <a:spAutoFit/>
              </a:bodyPr>
              <a:lstStyle/>
              <a:p>
                <a:r>
                  <a:rPr lang="en-US" b="1" dirty="0">
                    <a:solidFill>
                      <a:schemeClr val="bg1"/>
                    </a:solidFill>
                  </a:rPr>
                  <a:t>Beam</a:t>
                </a:r>
              </a:p>
            </p:txBody>
          </p:sp>
          <p:cxnSp>
            <p:nvCxnSpPr>
              <p:cNvPr id="30" name="Straight Arrow Connector 29">
                <a:extLst>
                  <a:ext uri="{FF2B5EF4-FFF2-40B4-BE49-F238E27FC236}">
                    <a16:creationId xmlns:a16="http://schemas.microsoft.com/office/drawing/2014/main" id="{16856DCD-8294-4647-BF2A-CB985AFFF865}"/>
                  </a:ext>
                </a:extLst>
              </p:cNvPr>
              <p:cNvCxnSpPr/>
              <p:nvPr/>
            </p:nvCxnSpPr>
            <p:spPr>
              <a:xfrm>
                <a:off x="88011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0B4E315-4D44-7346-AF7C-F8B61638BFDE}"/>
                  </a:ext>
                </a:extLst>
              </p:cNvPr>
              <p:cNvSpPr txBox="1"/>
              <p:nvPr/>
            </p:nvSpPr>
            <p:spPr>
              <a:xfrm>
                <a:off x="6652985" y="2198470"/>
                <a:ext cx="1357936" cy="646331"/>
              </a:xfrm>
              <a:prstGeom prst="rect">
                <a:avLst/>
              </a:prstGeom>
              <a:noFill/>
            </p:spPr>
            <p:txBody>
              <a:bodyPr wrap="none" rtlCol="0">
                <a:spAutoFit/>
              </a:bodyPr>
              <a:lstStyle/>
              <a:p>
                <a:pPr algn="ctr"/>
                <a:r>
                  <a:rPr lang="en-US" b="1" dirty="0"/>
                  <a:t>Electrostatic</a:t>
                </a:r>
              </a:p>
              <a:p>
                <a:pPr algn="ctr"/>
                <a:r>
                  <a:rPr lang="en-US" b="1" dirty="0"/>
                  <a:t>force</a:t>
                </a:r>
              </a:p>
            </p:txBody>
          </p:sp>
          <p:cxnSp>
            <p:nvCxnSpPr>
              <p:cNvPr id="33" name="Curved Connector 32">
                <a:extLst>
                  <a:ext uri="{FF2B5EF4-FFF2-40B4-BE49-F238E27FC236}">
                    <a16:creationId xmlns:a16="http://schemas.microsoft.com/office/drawing/2014/main" id="{25CAC6C2-EE70-4444-BCE3-17586E39AC91}"/>
                  </a:ext>
                </a:extLst>
              </p:cNvPr>
              <p:cNvCxnSpPr>
                <a:cxnSpLocks/>
                <a:stCxn id="31" idx="3"/>
              </p:cNvCxnSpPr>
              <p:nvPr/>
            </p:nvCxnSpPr>
            <p:spPr>
              <a:xfrm flipV="1">
                <a:off x="8010921" y="2021702"/>
                <a:ext cx="661918" cy="499934"/>
              </a:xfrm>
              <a:prstGeom prst="curvedConnector3">
                <a:avLst>
                  <a:gd name="adj1" fmla="val 1162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BCDAC9C-60F5-324D-B524-2D86CD1F6F30}"/>
                  </a:ext>
                </a:extLst>
              </p:cNvPr>
              <p:cNvCxnSpPr/>
              <p:nvPr/>
            </p:nvCxnSpPr>
            <p:spPr>
              <a:xfrm>
                <a:off x="89535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4C1E0B4-333B-B54C-A2EA-C0B3E2E2A6B1}"/>
                  </a:ext>
                </a:extLst>
              </p:cNvPr>
              <p:cNvCxnSpPr/>
              <p:nvPr/>
            </p:nvCxnSpPr>
            <p:spPr>
              <a:xfrm>
                <a:off x="88773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1C42C85-BC91-F941-A8B4-3775BBC2D991}"/>
                  </a:ext>
                </a:extLst>
              </p:cNvPr>
              <p:cNvCxnSpPr/>
              <p:nvPr/>
            </p:nvCxnSpPr>
            <p:spPr>
              <a:xfrm>
                <a:off x="90297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886FF59-5864-4840-93E5-5E53C675ECF6}"/>
                  </a:ext>
                </a:extLst>
              </p:cNvPr>
              <p:cNvCxnSpPr/>
              <p:nvPr/>
            </p:nvCxnSpPr>
            <p:spPr>
              <a:xfrm>
                <a:off x="91059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2316A37-DCC1-5B45-A540-718C94031702}"/>
                  </a:ext>
                </a:extLst>
              </p:cNvPr>
              <p:cNvCxnSpPr/>
              <p:nvPr/>
            </p:nvCxnSpPr>
            <p:spPr>
              <a:xfrm>
                <a:off x="92583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A2169B0-3E1E-9240-85F7-CDBCC92B7A43}"/>
                  </a:ext>
                </a:extLst>
              </p:cNvPr>
              <p:cNvCxnSpPr/>
              <p:nvPr/>
            </p:nvCxnSpPr>
            <p:spPr>
              <a:xfrm>
                <a:off x="91821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A09C738-2DC9-8040-97B4-070ECDD86AB7}"/>
                  </a:ext>
                </a:extLst>
              </p:cNvPr>
              <p:cNvCxnSpPr/>
              <p:nvPr/>
            </p:nvCxnSpPr>
            <p:spPr>
              <a:xfrm>
                <a:off x="93345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AC1CDD2-3F0C-5F43-AB9A-F6FABED4BF44}"/>
                  </a:ext>
                </a:extLst>
              </p:cNvPr>
              <p:cNvCxnSpPr>
                <a:cxnSpLocks/>
              </p:cNvCxnSpPr>
              <p:nvPr/>
            </p:nvCxnSpPr>
            <p:spPr>
              <a:xfrm>
                <a:off x="94107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4F9B2538-FDFB-0341-9A61-CFB3BA15E0FF}"/>
              </a:ext>
            </a:extLst>
          </p:cNvPr>
          <p:cNvGrpSpPr/>
          <p:nvPr/>
        </p:nvGrpSpPr>
        <p:grpSpPr>
          <a:xfrm>
            <a:off x="5659213" y="3590788"/>
            <a:ext cx="6277424" cy="3126484"/>
            <a:chOff x="3917689" y="3439570"/>
            <a:chExt cx="6277424" cy="3126484"/>
          </a:xfrm>
        </p:grpSpPr>
        <p:grpSp>
          <p:nvGrpSpPr>
            <p:cNvPr id="97" name="Group 96">
              <a:extLst>
                <a:ext uri="{FF2B5EF4-FFF2-40B4-BE49-F238E27FC236}">
                  <a16:creationId xmlns:a16="http://schemas.microsoft.com/office/drawing/2014/main" id="{FFA55AF1-1322-1743-9DA8-F9202E0C4F81}"/>
                </a:ext>
              </a:extLst>
            </p:cNvPr>
            <p:cNvGrpSpPr/>
            <p:nvPr/>
          </p:nvGrpSpPr>
          <p:grpSpPr>
            <a:xfrm>
              <a:off x="3917689" y="3775878"/>
              <a:ext cx="4356622" cy="2790176"/>
              <a:chOff x="1068103" y="3830804"/>
              <a:chExt cx="4356622" cy="2790176"/>
            </a:xfrm>
          </p:grpSpPr>
          <p:cxnSp>
            <p:nvCxnSpPr>
              <p:cNvPr id="98" name="Straight Arrow Connector 97">
                <a:extLst>
                  <a:ext uri="{FF2B5EF4-FFF2-40B4-BE49-F238E27FC236}">
                    <a16:creationId xmlns:a16="http://schemas.microsoft.com/office/drawing/2014/main" id="{C5C621A2-7E29-8A41-8647-4C866A7EA6C3}"/>
                  </a:ext>
                </a:extLst>
              </p:cNvPr>
              <p:cNvCxnSpPr>
                <a:cxnSpLocks/>
              </p:cNvCxnSpPr>
              <p:nvPr/>
            </p:nvCxnSpPr>
            <p:spPr>
              <a:xfrm flipH="1" flipV="1">
                <a:off x="1584325" y="3923414"/>
                <a:ext cx="1" cy="22647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538B549-6137-8E42-8EA6-31B60FFA4A4E}"/>
                  </a:ext>
                </a:extLst>
              </p:cNvPr>
              <p:cNvCxnSpPr>
                <a:cxnSpLocks/>
              </p:cNvCxnSpPr>
              <p:nvPr/>
            </p:nvCxnSpPr>
            <p:spPr>
              <a:xfrm>
                <a:off x="1584326" y="6188149"/>
                <a:ext cx="330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19EC01BA-78F4-CE42-8D13-42B450BADF6B}"/>
                  </a:ext>
                </a:extLst>
              </p:cNvPr>
              <p:cNvCxnSpPr>
                <a:cxnSpLocks/>
              </p:cNvCxnSpPr>
              <p:nvPr/>
            </p:nvCxnSpPr>
            <p:spPr>
              <a:xfrm flipV="1">
                <a:off x="1584326" y="4167667"/>
                <a:ext cx="3094000" cy="2020482"/>
              </a:xfrm>
              <a:prstGeom prst="bentConnector3">
                <a:avLst>
                  <a:gd name="adj1" fmla="val 7165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a16="http://schemas.microsoft.com/office/drawing/2014/main" id="{EE040CAA-B8AD-5145-8F91-184D40EADE9A}"/>
                  </a:ext>
                </a:extLst>
              </p:cNvPr>
              <p:cNvCxnSpPr>
                <a:cxnSpLocks/>
              </p:cNvCxnSpPr>
              <p:nvPr/>
            </p:nvCxnSpPr>
            <p:spPr>
              <a:xfrm rot="10800000" flipV="1">
                <a:off x="1584326" y="4167667"/>
                <a:ext cx="2940050" cy="2020482"/>
              </a:xfrm>
              <a:prstGeom prst="bentConnector3">
                <a:avLst>
                  <a:gd name="adj1" fmla="val 68082"/>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02" name="Triangle 101">
                <a:extLst>
                  <a:ext uri="{FF2B5EF4-FFF2-40B4-BE49-F238E27FC236}">
                    <a16:creationId xmlns:a16="http://schemas.microsoft.com/office/drawing/2014/main" id="{EF24A832-CBE2-D648-8863-9FF1573306CE}"/>
                  </a:ext>
                </a:extLst>
              </p:cNvPr>
              <p:cNvSpPr/>
              <p:nvPr/>
            </p:nvSpPr>
            <p:spPr>
              <a:xfrm>
                <a:off x="3693041" y="5082215"/>
                <a:ext cx="234341" cy="20201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riangle 102">
                <a:extLst>
                  <a:ext uri="{FF2B5EF4-FFF2-40B4-BE49-F238E27FC236}">
                    <a16:creationId xmlns:a16="http://schemas.microsoft.com/office/drawing/2014/main" id="{CCA6EB50-309F-DD45-BBCB-4FF8F099322C}"/>
                  </a:ext>
                </a:extLst>
              </p:cNvPr>
              <p:cNvSpPr/>
              <p:nvPr/>
            </p:nvSpPr>
            <p:spPr>
              <a:xfrm rot="10800000">
                <a:off x="2404342" y="5131098"/>
                <a:ext cx="234341" cy="202018"/>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3DA080E3-B686-DA40-BD89-E6ECC8F347A3}"/>
                  </a:ext>
                </a:extLst>
              </p:cNvPr>
              <p:cNvSpPr txBox="1"/>
              <p:nvPr/>
            </p:nvSpPr>
            <p:spPr>
              <a:xfrm>
                <a:off x="2280965" y="6251648"/>
                <a:ext cx="481094" cy="369332"/>
              </a:xfrm>
              <a:prstGeom prst="rect">
                <a:avLst/>
              </a:prstGeom>
              <a:noFill/>
            </p:spPr>
            <p:txBody>
              <a:bodyPr wrap="none" rtlCol="0">
                <a:spAutoFit/>
              </a:bodyPr>
              <a:lstStyle/>
              <a:p>
                <a:r>
                  <a:rPr lang="en-US" b="1" dirty="0"/>
                  <a:t>V</a:t>
                </a:r>
                <a:r>
                  <a:rPr lang="en-US" b="1" baseline="-25000" dirty="0"/>
                  <a:t>po</a:t>
                </a:r>
                <a:endParaRPr lang="en-US" b="1" dirty="0"/>
              </a:p>
            </p:txBody>
          </p:sp>
          <p:sp>
            <p:nvSpPr>
              <p:cNvPr id="105" name="TextBox 104">
                <a:extLst>
                  <a:ext uri="{FF2B5EF4-FFF2-40B4-BE49-F238E27FC236}">
                    <a16:creationId xmlns:a16="http://schemas.microsoft.com/office/drawing/2014/main" id="{93C6AC39-0EDB-1A46-AA64-3922002BEB42}"/>
                  </a:ext>
                </a:extLst>
              </p:cNvPr>
              <p:cNvSpPr txBox="1"/>
              <p:nvPr/>
            </p:nvSpPr>
            <p:spPr>
              <a:xfrm>
                <a:off x="3592106" y="6230531"/>
                <a:ext cx="436210" cy="369332"/>
              </a:xfrm>
              <a:prstGeom prst="rect">
                <a:avLst/>
              </a:prstGeom>
              <a:noFill/>
            </p:spPr>
            <p:txBody>
              <a:bodyPr wrap="none" rtlCol="0">
                <a:spAutoFit/>
              </a:bodyPr>
              <a:lstStyle/>
              <a:p>
                <a:r>
                  <a:rPr lang="en-US" b="1" dirty="0"/>
                  <a:t>V</a:t>
                </a:r>
                <a:r>
                  <a:rPr lang="en-US" b="1" baseline="-25000" dirty="0"/>
                  <a:t>pi</a:t>
                </a:r>
                <a:endParaRPr lang="en-US" b="1" dirty="0"/>
              </a:p>
            </p:txBody>
          </p:sp>
          <p:sp>
            <p:nvSpPr>
              <p:cNvPr id="106" name="TextBox 105">
                <a:extLst>
                  <a:ext uri="{FF2B5EF4-FFF2-40B4-BE49-F238E27FC236}">
                    <a16:creationId xmlns:a16="http://schemas.microsoft.com/office/drawing/2014/main" id="{AF9428BB-DC35-D04B-A3BA-42F4518C24E8}"/>
                  </a:ext>
                </a:extLst>
              </p:cNvPr>
              <p:cNvSpPr txBox="1"/>
              <p:nvPr/>
            </p:nvSpPr>
            <p:spPr>
              <a:xfrm>
                <a:off x="2910278" y="6251648"/>
                <a:ext cx="609462" cy="369332"/>
              </a:xfrm>
              <a:prstGeom prst="rect">
                <a:avLst/>
              </a:prstGeom>
              <a:noFill/>
            </p:spPr>
            <p:txBody>
              <a:bodyPr wrap="none" rtlCol="0">
                <a:spAutoFit/>
              </a:bodyPr>
              <a:lstStyle/>
              <a:p>
                <a:r>
                  <a:rPr lang="en-US" b="1" dirty="0"/>
                  <a:t>V</a:t>
                </a:r>
                <a:r>
                  <a:rPr lang="en-US" b="1" baseline="-25000" dirty="0"/>
                  <a:t>hold</a:t>
                </a:r>
                <a:endParaRPr lang="en-US" b="1" dirty="0"/>
              </a:p>
            </p:txBody>
          </p:sp>
          <p:cxnSp>
            <p:nvCxnSpPr>
              <p:cNvPr id="107" name="Straight Connector 106">
                <a:extLst>
                  <a:ext uri="{FF2B5EF4-FFF2-40B4-BE49-F238E27FC236}">
                    <a16:creationId xmlns:a16="http://schemas.microsoft.com/office/drawing/2014/main" id="{D0318575-827F-5C43-8BA9-52611E284458}"/>
                  </a:ext>
                </a:extLst>
              </p:cNvPr>
              <p:cNvCxnSpPr>
                <a:cxnSpLocks/>
              </p:cNvCxnSpPr>
              <p:nvPr/>
            </p:nvCxnSpPr>
            <p:spPr>
              <a:xfrm>
                <a:off x="3177082" y="4061637"/>
                <a:ext cx="0" cy="212651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92F3289-77E9-3A43-AA78-02EB326936CB}"/>
                  </a:ext>
                </a:extLst>
              </p:cNvPr>
              <p:cNvSpPr txBox="1"/>
              <p:nvPr/>
            </p:nvSpPr>
            <p:spPr>
              <a:xfrm>
                <a:off x="4833345" y="5953532"/>
                <a:ext cx="591380" cy="461665"/>
              </a:xfrm>
              <a:prstGeom prst="rect">
                <a:avLst/>
              </a:prstGeom>
              <a:noFill/>
            </p:spPr>
            <p:txBody>
              <a:bodyPr wrap="none" rtlCol="0">
                <a:spAutoFit/>
              </a:bodyPr>
              <a:lstStyle/>
              <a:p>
                <a:r>
                  <a:rPr lang="en-US" sz="2400" b="1" dirty="0"/>
                  <a:t>V</a:t>
                </a:r>
                <a:r>
                  <a:rPr lang="en-US" sz="2400" b="1" baseline="-25000" dirty="0"/>
                  <a:t>GS</a:t>
                </a:r>
                <a:endParaRPr lang="en-US" sz="2400" b="1" dirty="0"/>
              </a:p>
            </p:txBody>
          </p:sp>
          <p:sp>
            <p:nvSpPr>
              <p:cNvPr id="109" name="TextBox 108">
                <a:extLst>
                  <a:ext uri="{FF2B5EF4-FFF2-40B4-BE49-F238E27FC236}">
                    <a16:creationId xmlns:a16="http://schemas.microsoft.com/office/drawing/2014/main" id="{D6FF70ED-2188-CA42-8980-592EBCABF08F}"/>
                  </a:ext>
                </a:extLst>
              </p:cNvPr>
              <p:cNvSpPr txBox="1"/>
              <p:nvPr/>
            </p:nvSpPr>
            <p:spPr>
              <a:xfrm>
                <a:off x="1068103" y="3830804"/>
                <a:ext cx="494046" cy="461665"/>
              </a:xfrm>
              <a:prstGeom prst="rect">
                <a:avLst/>
              </a:prstGeom>
              <a:noFill/>
            </p:spPr>
            <p:txBody>
              <a:bodyPr wrap="none" rtlCol="0">
                <a:spAutoFit/>
              </a:bodyPr>
              <a:lstStyle/>
              <a:p>
                <a:r>
                  <a:rPr lang="en-US" sz="2400" b="1" dirty="0"/>
                  <a:t>I</a:t>
                </a:r>
                <a:r>
                  <a:rPr lang="en-US" sz="2400" b="1" baseline="-25000" dirty="0"/>
                  <a:t>DS</a:t>
                </a:r>
                <a:endParaRPr lang="en-US" sz="2400" b="1" dirty="0"/>
              </a:p>
            </p:txBody>
          </p:sp>
        </p:grpSp>
        <p:cxnSp>
          <p:nvCxnSpPr>
            <p:cNvPr id="3" name="Straight Arrow Connector 2">
              <a:extLst>
                <a:ext uri="{FF2B5EF4-FFF2-40B4-BE49-F238E27FC236}">
                  <a16:creationId xmlns:a16="http://schemas.microsoft.com/office/drawing/2014/main" id="{F56A3E75-E281-0B49-9D41-116398E81DF9}"/>
                </a:ext>
              </a:extLst>
            </p:cNvPr>
            <p:cNvCxnSpPr>
              <a:cxnSpLocks/>
            </p:cNvCxnSpPr>
            <p:nvPr/>
          </p:nvCxnSpPr>
          <p:spPr>
            <a:xfrm>
              <a:off x="5351499" y="3868488"/>
              <a:ext cx="130780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980EEF5-54D6-8F4E-949F-AF5840EA53ED}"/>
                </a:ext>
              </a:extLst>
            </p:cNvPr>
            <p:cNvSpPr txBox="1"/>
            <p:nvPr/>
          </p:nvSpPr>
          <p:spPr>
            <a:xfrm>
              <a:off x="5019950" y="3439570"/>
              <a:ext cx="2013436" cy="369332"/>
            </a:xfrm>
            <a:prstGeom prst="rect">
              <a:avLst/>
            </a:prstGeom>
            <a:noFill/>
          </p:spPr>
          <p:txBody>
            <a:bodyPr wrap="none" rtlCol="0">
              <a:spAutoFit/>
            </a:bodyPr>
            <a:lstStyle/>
            <a:p>
              <a:r>
                <a:rPr lang="en-US" b="1" dirty="0"/>
                <a:t>Hysteresis Window</a:t>
              </a:r>
            </a:p>
          </p:txBody>
        </p:sp>
        <p:cxnSp>
          <p:nvCxnSpPr>
            <p:cNvPr id="12" name="Straight Arrow Connector 11">
              <a:extLst>
                <a:ext uri="{FF2B5EF4-FFF2-40B4-BE49-F238E27FC236}">
                  <a16:creationId xmlns:a16="http://schemas.microsoft.com/office/drawing/2014/main" id="{3DDA5F73-10FF-A14B-A233-703CEAD6F9F2}"/>
                </a:ext>
              </a:extLst>
            </p:cNvPr>
            <p:cNvCxnSpPr>
              <a:cxnSpLocks/>
            </p:cNvCxnSpPr>
            <p:nvPr/>
          </p:nvCxnSpPr>
          <p:spPr>
            <a:xfrm flipH="1" flipV="1">
              <a:off x="6776969" y="4922875"/>
              <a:ext cx="1246255" cy="3064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3CE827-7BE8-AB47-A9F4-AC0A33F90EDB}"/>
                </a:ext>
              </a:extLst>
            </p:cNvPr>
            <p:cNvSpPr txBox="1"/>
            <p:nvPr/>
          </p:nvSpPr>
          <p:spPr>
            <a:xfrm>
              <a:off x="7947286" y="5027289"/>
              <a:ext cx="2247827" cy="646331"/>
            </a:xfrm>
            <a:prstGeom prst="rect">
              <a:avLst/>
            </a:prstGeom>
            <a:noFill/>
          </p:spPr>
          <p:txBody>
            <a:bodyPr wrap="square" rtlCol="0">
              <a:spAutoFit/>
            </a:bodyPr>
            <a:lstStyle/>
            <a:p>
              <a:pPr algn="ctr"/>
              <a:r>
                <a:rPr lang="en-US" b="1" dirty="0"/>
                <a:t>Infinite subthreshold slope</a:t>
              </a:r>
            </a:p>
          </p:txBody>
        </p:sp>
      </p:grpSp>
      <p:sp>
        <p:nvSpPr>
          <p:cNvPr id="15" name="TextBox 14">
            <a:extLst>
              <a:ext uri="{FF2B5EF4-FFF2-40B4-BE49-F238E27FC236}">
                <a16:creationId xmlns:a16="http://schemas.microsoft.com/office/drawing/2014/main" id="{9C06A486-A1CE-1045-8B93-47A9CEE7131A}"/>
              </a:ext>
            </a:extLst>
          </p:cNvPr>
          <p:cNvSpPr txBox="1"/>
          <p:nvPr/>
        </p:nvSpPr>
        <p:spPr>
          <a:xfrm>
            <a:off x="1095590" y="4781705"/>
            <a:ext cx="3487087" cy="1077218"/>
          </a:xfrm>
          <a:prstGeom prst="rect">
            <a:avLst/>
          </a:prstGeom>
          <a:noFill/>
        </p:spPr>
        <p:txBody>
          <a:bodyPr wrap="square" rtlCol="0">
            <a:spAutoFit/>
          </a:bodyPr>
          <a:lstStyle/>
          <a:p>
            <a:pPr algn="ctr"/>
            <a:r>
              <a:rPr lang="en-US" sz="3200" b="1" dirty="0"/>
              <a:t>3-terminal (3T) NEM relay</a:t>
            </a:r>
          </a:p>
        </p:txBody>
      </p:sp>
      <p:sp>
        <p:nvSpPr>
          <p:cNvPr id="21" name="TextBox 20">
            <a:extLst>
              <a:ext uri="{FF2B5EF4-FFF2-40B4-BE49-F238E27FC236}">
                <a16:creationId xmlns:a16="http://schemas.microsoft.com/office/drawing/2014/main" id="{C79D1602-CC7F-0948-8309-2EF426E6B1DF}"/>
              </a:ext>
            </a:extLst>
          </p:cNvPr>
          <p:cNvSpPr txBox="1"/>
          <p:nvPr/>
        </p:nvSpPr>
        <p:spPr>
          <a:xfrm>
            <a:off x="2249129" y="309231"/>
            <a:ext cx="1604093" cy="523220"/>
          </a:xfrm>
          <a:prstGeom prst="rect">
            <a:avLst/>
          </a:prstGeom>
          <a:noFill/>
        </p:spPr>
        <p:txBody>
          <a:bodyPr wrap="none" rtlCol="0">
            <a:spAutoFit/>
          </a:bodyPr>
          <a:lstStyle/>
          <a:p>
            <a:r>
              <a:rPr lang="en-US" sz="2800" b="1" dirty="0"/>
              <a:t>OFF-state</a:t>
            </a:r>
          </a:p>
        </p:txBody>
      </p:sp>
      <p:sp>
        <p:nvSpPr>
          <p:cNvPr id="64" name="TextBox 63">
            <a:extLst>
              <a:ext uri="{FF2B5EF4-FFF2-40B4-BE49-F238E27FC236}">
                <a16:creationId xmlns:a16="http://schemas.microsoft.com/office/drawing/2014/main" id="{066F7ABA-F550-694A-B58E-EC5FAFA30135}"/>
              </a:ext>
            </a:extLst>
          </p:cNvPr>
          <p:cNvSpPr txBox="1"/>
          <p:nvPr/>
        </p:nvSpPr>
        <p:spPr>
          <a:xfrm>
            <a:off x="8301155" y="309231"/>
            <a:ext cx="1511119" cy="523220"/>
          </a:xfrm>
          <a:prstGeom prst="rect">
            <a:avLst/>
          </a:prstGeom>
          <a:noFill/>
        </p:spPr>
        <p:txBody>
          <a:bodyPr wrap="none" rtlCol="0">
            <a:spAutoFit/>
          </a:bodyPr>
          <a:lstStyle/>
          <a:p>
            <a:r>
              <a:rPr lang="en-US" sz="2800" b="1" dirty="0"/>
              <a:t>ON-state</a:t>
            </a:r>
          </a:p>
        </p:txBody>
      </p:sp>
      <p:sp>
        <p:nvSpPr>
          <p:cNvPr id="2" name="TextBox 1">
            <a:extLst>
              <a:ext uri="{FF2B5EF4-FFF2-40B4-BE49-F238E27FC236}">
                <a16:creationId xmlns:a16="http://schemas.microsoft.com/office/drawing/2014/main" id="{7C5D0FC0-E0BC-9542-B3AA-4E5DCC1B9C6D}"/>
              </a:ext>
            </a:extLst>
          </p:cNvPr>
          <p:cNvSpPr txBox="1"/>
          <p:nvPr/>
        </p:nvSpPr>
        <p:spPr>
          <a:xfrm>
            <a:off x="8619426" y="2779335"/>
            <a:ext cx="962379" cy="369332"/>
          </a:xfrm>
          <a:prstGeom prst="rect">
            <a:avLst/>
          </a:prstGeom>
          <a:noFill/>
        </p:spPr>
        <p:txBody>
          <a:bodyPr wrap="none" rtlCol="0">
            <a:spAutoFit/>
          </a:bodyPr>
          <a:lstStyle/>
          <a:p>
            <a:r>
              <a:rPr lang="en-US" dirty="0"/>
              <a:t>(V</a:t>
            </a:r>
            <a:r>
              <a:rPr lang="en-US" baseline="-25000" dirty="0"/>
              <a:t>B</a:t>
            </a:r>
            <a:r>
              <a:rPr lang="en-US" dirty="0"/>
              <a:t> = V</a:t>
            </a:r>
            <a:r>
              <a:rPr lang="en-US" baseline="-25000" dirty="0"/>
              <a:t>S</a:t>
            </a:r>
            <a:r>
              <a:rPr lang="en-US" dirty="0"/>
              <a:t>)</a:t>
            </a:r>
          </a:p>
        </p:txBody>
      </p:sp>
    </p:spTree>
    <p:extLst>
      <p:ext uri="{BB962C8B-B14F-4D97-AF65-F5344CB8AC3E}">
        <p14:creationId xmlns:p14="http://schemas.microsoft.com/office/powerpoint/2010/main" val="598017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48DA-89DE-3B41-8E62-5F35E2EAB2D8}"/>
              </a:ext>
            </a:extLst>
          </p:cNvPr>
          <p:cNvSpPr>
            <a:spLocks noGrp="1"/>
          </p:cNvSpPr>
          <p:nvPr>
            <p:ph type="title"/>
          </p:nvPr>
        </p:nvSpPr>
        <p:spPr/>
        <p:txBody>
          <a:bodyPr/>
          <a:lstStyle/>
          <a:p>
            <a:r>
              <a:rPr lang="en-US" dirty="0"/>
              <a:t>3T &amp; 4T NEM Relays</a:t>
            </a:r>
          </a:p>
        </p:txBody>
      </p:sp>
      <p:pic>
        <p:nvPicPr>
          <p:cNvPr id="5" name="Content Placeholder 4">
            <a:extLst>
              <a:ext uri="{FF2B5EF4-FFF2-40B4-BE49-F238E27FC236}">
                <a16:creationId xmlns:a16="http://schemas.microsoft.com/office/drawing/2014/main" id="{F4F10EAB-EB1F-8348-952D-ABC9E31A976A}"/>
              </a:ext>
            </a:extLst>
          </p:cNvPr>
          <p:cNvPicPr>
            <a:picLocks noGrp="1" noChangeAspect="1"/>
          </p:cNvPicPr>
          <p:nvPr>
            <p:ph idx="1"/>
          </p:nvPr>
        </p:nvPicPr>
        <p:blipFill>
          <a:blip r:embed="rId2"/>
          <a:stretch>
            <a:fillRect/>
          </a:stretch>
        </p:blipFill>
        <p:spPr>
          <a:xfrm>
            <a:off x="2170232" y="1825625"/>
            <a:ext cx="7851535" cy="4351338"/>
          </a:xfrm>
        </p:spPr>
      </p:pic>
      <p:sp>
        <p:nvSpPr>
          <p:cNvPr id="3" name="TextBox 2">
            <a:extLst>
              <a:ext uri="{FF2B5EF4-FFF2-40B4-BE49-F238E27FC236}">
                <a16:creationId xmlns:a16="http://schemas.microsoft.com/office/drawing/2014/main" id="{9437ED5E-65D6-D943-A77E-7F4BDFD924AC}"/>
              </a:ext>
            </a:extLst>
          </p:cNvPr>
          <p:cNvSpPr txBox="1"/>
          <p:nvPr/>
        </p:nvSpPr>
        <p:spPr>
          <a:xfrm>
            <a:off x="1180619" y="6308209"/>
            <a:ext cx="10069974" cy="615553"/>
          </a:xfrm>
          <a:prstGeom prst="rect">
            <a:avLst/>
          </a:prstGeom>
          <a:noFill/>
        </p:spPr>
        <p:txBody>
          <a:bodyPr wrap="square" rtlCol="0">
            <a:spAutoFit/>
          </a:bodyPr>
          <a:lstStyle/>
          <a:p>
            <a:r>
              <a:rPr lang="en-US" sz="1100" b="1" dirty="0"/>
              <a:t>Source: </a:t>
            </a:r>
            <a:r>
              <a:rPr lang="en-US" sz="1100" dirty="0"/>
              <a:t>C. Chen, R. </a:t>
            </a:r>
            <a:r>
              <a:rPr lang="en-US" sz="1100" dirty="0" err="1"/>
              <a:t>Parsa</a:t>
            </a:r>
            <a:r>
              <a:rPr lang="en-US" sz="1100" dirty="0"/>
              <a:t>, N. </a:t>
            </a:r>
            <a:r>
              <a:rPr lang="en-US" sz="1100" dirty="0" err="1"/>
              <a:t>Patil</a:t>
            </a:r>
            <a:r>
              <a:rPr lang="en-US" sz="1100" dirty="0"/>
              <a:t>, S. Chong, K. </a:t>
            </a:r>
            <a:r>
              <a:rPr lang="en-US" sz="1100" dirty="0" err="1"/>
              <a:t>Akarvardar</a:t>
            </a:r>
            <a:r>
              <a:rPr lang="en-US" sz="1100" dirty="0"/>
              <a:t>, J. </a:t>
            </a:r>
            <a:r>
              <a:rPr lang="en-US" sz="1100" dirty="0" err="1"/>
              <a:t>Provine</a:t>
            </a:r>
            <a:r>
              <a:rPr lang="en-US" sz="1100" dirty="0"/>
              <a:t>, D. Lewis, J. Watt, R. T. Howe, H.-S. P. Wong, et al., “Efficient FPGAs using nanoelectromechanical relays,” in Proceedings of the 18th annual ACM/SIGDA international symposium on Field programmable gate arrays, pp. 273–282, ACM, 2010.</a:t>
            </a:r>
            <a:endParaRPr lang="en-US" sz="1200" dirty="0"/>
          </a:p>
          <a:p>
            <a:r>
              <a:rPr lang="en-US" sz="1100" dirty="0"/>
              <a:t>  </a:t>
            </a:r>
          </a:p>
        </p:txBody>
      </p:sp>
    </p:spTree>
    <p:extLst>
      <p:ext uri="{BB962C8B-B14F-4D97-AF65-F5344CB8AC3E}">
        <p14:creationId xmlns:p14="http://schemas.microsoft.com/office/powerpoint/2010/main" val="359517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D8987-DCFD-D447-9E70-23ED280A511B}"/>
              </a:ext>
            </a:extLst>
          </p:cNvPr>
          <p:cNvSpPr>
            <a:spLocks noGrp="1"/>
          </p:cNvSpPr>
          <p:nvPr>
            <p:ph type="title"/>
          </p:nvPr>
        </p:nvSpPr>
        <p:spPr/>
        <p:txBody>
          <a:bodyPr/>
          <a:lstStyle/>
          <a:p>
            <a:r>
              <a:rPr lang="en-US" dirty="0"/>
              <a:t>Modern Clamped-Clamped 4T NEM Relay</a:t>
            </a:r>
          </a:p>
        </p:txBody>
      </p:sp>
      <p:pic>
        <p:nvPicPr>
          <p:cNvPr id="5" name="Content Placeholder 4">
            <a:extLst>
              <a:ext uri="{FF2B5EF4-FFF2-40B4-BE49-F238E27FC236}">
                <a16:creationId xmlns:a16="http://schemas.microsoft.com/office/drawing/2014/main" id="{305E12E6-82C6-6043-A4C2-E19359E3AD5D}"/>
              </a:ext>
            </a:extLst>
          </p:cNvPr>
          <p:cNvPicPr>
            <a:picLocks noGrp="1" noChangeAspect="1"/>
          </p:cNvPicPr>
          <p:nvPr>
            <p:ph idx="1"/>
          </p:nvPr>
        </p:nvPicPr>
        <p:blipFill>
          <a:blip r:embed="rId3"/>
          <a:stretch>
            <a:fillRect/>
          </a:stretch>
        </p:blipFill>
        <p:spPr>
          <a:xfrm>
            <a:off x="838200" y="2438492"/>
            <a:ext cx="10515600" cy="3125604"/>
          </a:xfrm>
        </p:spPr>
      </p:pic>
      <p:sp>
        <p:nvSpPr>
          <p:cNvPr id="6" name="TextBox 5">
            <a:extLst>
              <a:ext uri="{FF2B5EF4-FFF2-40B4-BE49-F238E27FC236}">
                <a16:creationId xmlns:a16="http://schemas.microsoft.com/office/drawing/2014/main" id="{2CD6F05A-C121-244B-9F01-DC2D8661901C}"/>
              </a:ext>
            </a:extLst>
          </p:cNvPr>
          <p:cNvSpPr txBox="1"/>
          <p:nvPr/>
        </p:nvSpPr>
        <p:spPr>
          <a:xfrm>
            <a:off x="2033286" y="6061988"/>
            <a:ext cx="8125427" cy="430887"/>
          </a:xfrm>
          <a:prstGeom prst="rect">
            <a:avLst/>
          </a:prstGeom>
          <a:noFill/>
        </p:spPr>
        <p:txBody>
          <a:bodyPr wrap="square" rtlCol="0">
            <a:spAutoFit/>
          </a:bodyPr>
          <a:lstStyle/>
          <a:p>
            <a:r>
              <a:rPr lang="en-US" sz="1100" b="1" dirty="0"/>
              <a:t>Source:</a:t>
            </a:r>
            <a:r>
              <a:rPr lang="en-US" sz="1100" dirty="0"/>
              <a:t> Ye, Z. A., S. Almeida, M. </a:t>
            </a:r>
            <a:r>
              <a:rPr lang="en-US" sz="1100" dirty="0" err="1"/>
              <a:t>Rusch</a:t>
            </a:r>
            <a:r>
              <a:rPr lang="en-US" sz="1100" dirty="0"/>
              <a:t>, A. </a:t>
            </a:r>
            <a:r>
              <a:rPr lang="en-US" sz="1100" dirty="0" err="1"/>
              <a:t>Perlas</a:t>
            </a:r>
            <a:r>
              <a:rPr lang="en-US" sz="1100" dirty="0"/>
              <a:t>, W. Zhang, U. </a:t>
            </a:r>
            <a:r>
              <a:rPr lang="en-US" sz="1100" dirty="0" err="1"/>
              <a:t>Sikder</a:t>
            </a:r>
            <a:r>
              <a:rPr lang="en-US" sz="1100" dirty="0"/>
              <a:t>, J. Jeon, V. </a:t>
            </a:r>
            <a:r>
              <a:rPr lang="en-US" sz="1100" dirty="0" err="1"/>
              <a:t>Stojanović</a:t>
            </a:r>
            <a:r>
              <a:rPr lang="en-US" sz="1100" dirty="0"/>
              <a:t>, and T-JK Liu. "Demonstration of 50-mV Digital Integrated Circuits with Microelectromechanical Relays." In </a:t>
            </a:r>
            <a:r>
              <a:rPr lang="en-US" sz="1100" i="1" dirty="0"/>
              <a:t>2018 IEEE International Electron Devices Meeting (IEDM)</a:t>
            </a:r>
            <a:r>
              <a:rPr lang="en-US" sz="1100" dirty="0"/>
              <a:t>, pp. 4-1. IEEE, 2018.</a:t>
            </a:r>
            <a:endParaRPr lang="en-US" sz="1100" b="1" dirty="0"/>
          </a:p>
        </p:txBody>
      </p:sp>
    </p:spTree>
    <p:extLst>
      <p:ext uri="{BB962C8B-B14F-4D97-AF65-F5344CB8AC3E}">
        <p14:creationId xmlns:p14="http://schemas.microsoft.com/office/powerpoint/2010/main" val="3471483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1A613-93F8-BE4A-B045-E272377B3F77}"/>
              </a:ext>
            </a:extLst>
          </p:cNvPr>
          <p:cNvSpPr>
            <a:spLocks noGrp="1"/>
          </p:cNvSpPr>
          <p:nvPr>
            <p:ph type="title"/>
          </p:nvPr>
        </p:nvSpPr>
        <p:spPr/>
        <p:txBody>
          <a:bodyPr/>
          <a:lstStyle/>
          <a:p>
            <a:r>
              <a:rPr lang="en-US" dirty="0"/>
              <a:t>Multi-bit routing with NEM relays</a:t>
            </a:r>
          </a:p>
        </p:txBody>
      </p:sp>
      <p:sp>
        <p:nvSpPr>
          <p:cNvPr id="3" name="Content Placeholder 2">
            <a:extLst>
              <a:ext uri="{FF2B5EF4-FFF2-40B4-BE49-F238E27FC236}">
                <a16:creationId xmlns:a16="http://schemas.microsoft.com/office/drawing/2014/main" id="{F94671A1-A6D0-6542-A855-D49E9B45A917}"/>
              </a:ext>
            </a:extLst>
          </p:cNvPr>
          <p:cNvSpPr>
            <a:spLocks noGrp="1"/>
          </p:cNvSpPr>
          <p:nvPr>
            <p:ph idx="1"/>
          </p:nvPr>
        </p:nvSpPr>
        <p:spPr/>
        <p:txBody>
          <a:bodyPr/>
          <a:lstStyle/>
          <a:p>
            <a:r>
              <a:rPr lang="en-US" dirty="0"/>
              <a:t>CGRAs have multi-bit signals that need to be routed</a:t>
            </a:r>
          </a:p>
          <a:p>
            <a:r>
              <a:rPr lang="en-US" b="1" dirty="0"/>
              <a:t>Why not route multiple bits with a single NEM relay to save area?</a:t>
            </a:r>
          </a:p>
          <a:p>
            <a:r>
              <a:rPr lang="en-US" dirty="0"/>
              <a:t>Already done with two bits, want to test limits of bit-width scalability</a:t>
            </a:r>
          </a:p>
          <a:p>
            <a:r>
              <a:rPr lang="en-US" dirty="0"/>
              <a:t>Will be limited by R</a:t>
            </a:r>
            <a:r>
              <a:rPr lang="en-US" baseline="-25000" dirty="0"/>
              <a:t>C</a:t>
            </a:r>
            <a:endParaRPr lang="en-US" dirty="0"/>
          </a:p>
        </p:txBody>
      </p:sp>
      <p:pic>
        <p:nvPicPr>
          <p:cNvPr id="4" name="Content Placeholder 4">
            <a:extLst>
              <a:ext uri="{FF2B5EF4-FFF2-40B4-BE49-F238E27FC236}">
                <a16:creationId xmlns:a16="http://schemas.microsoft.com/office/drawing/2014/main" id="{76071C0D-C08C-AE45-95B9-741D4DD064CE}"/>
              </a:ext>
            </a:extLst>
          </p:cNvPr>
          <p:cNvPicPr>
            <a:picLocks noChangeAspect="1"/>
          </p:cNvPicPr>
          <p:nvPr/>
        </p:nvPicPr>
        <p:blipFill rotWithShape="1">
          <a:blip r:embed="rId3"/>
          <a:srcRect l="33454" r="33454"/>
          <a:stretch/>
        </p:blipFill>
        <p:spPr>
          <a:xfrm>
            <a:off x="4356100" y="3530600"/>
            <a:ext cx="3479800" cy="3125604"/>
          </a:xfrm>
          <a:prstGeom prst="rect">
            <a:avLst/>
          </a:prstGeom>
        </p:spPr>
      </p:pic>
      <p:sp>
        <p:nvSpPr>
          <p:cNvPr id="5" name="TextBox 4">
            <a:extLst>
              <a:ext uri="{FF2B5EF4-FFF2-40B4-BE49-F238E27FC236}">
                <a16:creationId xmlns:a16="http://schemas.microsoft.com/office/drawing/2014/main" id="{7D7BBF39-B8A7-1C4B-8499-4E7BCDE341BF}"/>
              </a:ext>
            </a:extLst>
          </p:cNvPr>
          <p:cNvSpPr txBox="1"/>
          <p:nvPr/>
        </p:nvSpPr>
        <p:spPr>
          <a:xfrm>
            <a:off x="3606800" y="4318000"/>
            <a:ext cx="864339" cy="523220"/>
          </a:xfrm>
          <a:prstGeom prst="rect">
            <a:avLst/>
          </a:prstGeom>
          <a:noFill/>
        </p:spPr>
        <p:txBody>
          <a:bodyPr wrap="none" rtlCol="0">
            <a:spAutoFit/>
          </a:bodyPr>
          <a:lstStyle/>
          <a:p>
            <a:r>
              <a:rPr lang="en-US" sz="2800" b="1" dirty="0"/>
              <a:t>Bit 1</a:t>
            </a:r>
          </a:p>
        </p:txBody>
      </p:sp>
      <p:sp>
        <p:nvSpPr>
          <p:cNvPr id="6" name="TextBox 5">
            <a:extLst>
              <a:ext uri="{FF2B5EF4-FFF2-40B4-BE49-F238E27FC236}">
                <a16:creationId xmlns:a16="http://schemas.microsoft.com/office/drawing/2014/main" id="{ABB4DDDE-18F2-3449-A3E6-982DDA131EC3}"/>
              </a:ext>
            </a:extLst>
          </p:cNvPr>
          <p:cNvSpPr txBox="1"/>
          <p:nvPr/>
        </p:nvSpPr>
        <p:spPr>
          <a:xfrm>
            <a:off x="7835900" y="5410200"/>
            <a:ext cx="864339" cy="523220"/>
          </a:xfrm>
          <a:prstGeom prst="rect">
            <a:avLst/>
          </a:prstGeom>
          <a:noFill/>
        </p:spPr>
        <p:txBody>
          <a:bodyPr wrap="none" rtlCol="0">
            <a:spAutoFit/>
          </a:bodyPr>
          <a:lstStyle/>
          <a:p>
            <a:r>
              <a:rPr lang="en-US" sz="2800" b="1" dirty="0"/>
              <a:t>Bit 2</a:t>
            </a:r>
          </a:p>
        </p:txBody>
      </p:sp>
    </p:spTree>
    <p:extLst>
      <p:ext uri="{BB962C8B-B14F-4D97-AF65-F5344CB8AC3E}">
        <p14:creationId xmlns:p14="http://schemas.microsoft.com/office/powerpoint/2010/main" val="342281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41649</TotalTime>
  <Words>2752</Words>
  <Application>Microsoft Macintosh PowerPoint</Application>
  <PresentationFormat>Widescreen</PresentationFormat>
  <Paragraphs>684</Paragraphs>
  <Slides>37</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Cambria Math</vt:lpstr>
      <vt:lpstr>Office Theme</vt:lpstr>
      <vt:lpstr>Emerging Nanotechnologies for Ultra-Efficient 3D CGRAs</vt:lpstr>
      <vt:lpstr>Designing an application today</vt:lpstr>
      <vt:lpstr>Where does reconfigurability overhead come from?</vt:lpstr>
      <vt:lpstr>Reducing reconfigurable routing overhead using emerging nanotechnologies</vt:lpstr>
      <vt:lpstr>NEM Relays</vt:lpstr>
      <vt:lpstr>PowerPoint Presentation</vt:lpstr>
      <vt:lpstr>3T &amp; 4T NEM Relays</vt:lpstr>
      <vt:lpstr>Modern Clamped-Clamped 4T NEM Relay</vt:lpstr>
      <vt:lpstr>Multi-bit routing with NEM relays</vt:lpstr>
      <vt:lpstr>Previous work on NEM relays for FPGAs</vt:lpstr>
      <vt:lpstr>Properties that lead to overhead cancellation</vt:lpstr>
      <vt:lpstr>RRAM</vt:lpstr>
      <vt:lpstr>PowerPoint Presentation</vt:lpstr>
      <vt:lpstr>Previous work on RRAM for FPGAs</vt:lpstr>
      <vt:lpstr>RRAM 1T2R Operation Modes</vt:lpstr>
      <vt:lpstr>Complementary Resistive Switches</vt:lpstr>
      <vt:lpstr>Properties that lead to overhead cancellation</vt:lpstr>
      <vt:lpstr>How can we synergize RRAM &amp; NEM relays?</vt:lpstr>
      <vt:lpstr>Hybrid Circuit Architecture</vt:lpstr>
      <vt:lpstr>Properties that lead to overhead cancellation</vt:lpstr>
      <vt:lpstr>RRAM/NEMS switch layouts</vt:lpstr>
      <vt:lpstr>RRAM/NEMS switch layouts (~5um x 5um)</vt:lpstr>
      <vt:lpstr>Layout strategy: 3D stacking of CBs + SBs</vt:lpstr>
      <vt:lpstr>Next Steps</vt:lpstr>
      <vt:lpstr>Summary</vt:lpstr>
      <vt:lpstr>Preliminary SPICE Simulations</vt:lpstr>
      <vt:lpstr>Valid state transitions</vt:lpstr>
      <vt:lpstr>Time trace of valid state transitions in HSPICE</vt:lpstr>
      <vt:lpstr>Half-select problem</vt:lpstr>
      <vt:lpstr>Row/col controllers</vt:lpstr>
      <vt:lpstr>PE Tile Layouts (~90um x 90um)</vt:lpstr>
      <vt:lpstr>(Future Work: LUTs with RRAM/NEMS)</vt:lpstr>
      <vt:lpstr>CGRA</vt:lpstr>
      <vt:lpstr>Connection Box (CB)</vt:lpstr>
      <vt:lpstr>Switch Box (SB)</vt:lpstr>
      <vt:lpstr>Switch Box (SB)</vt:lpstr>
      <vt:lpstr>Processing Element (PE)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Akash Levy</dc:creator>
  <cp:lastModifiedBy>Akash Levy</cp:lastModifiedBy>
  <cp:revision>123</cp:revision>
  <dcterms:created xsi:type="dcterms:W3CDTF">2019-01-14T09:04:24Z</dcterms:created>
  <dcterms:modified xsi:type="dcterms:W3CDTF">2019-05-06T23:02:25Z</dcterms:modified>
</cp:coreProperties>
</file>